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2" r:id="rId2"/>
    <p:sldId id="263" r:id="rId3"/>
    <p:sldId id="257" r:id="rId4"/>
    <p:sldId id="261" r:id="rId5"/>
    <p:sldId id="268" r:id="rId6"/>
    <p:sldId id="267" r:id="rId7"/>
    <p:sldId id="269" r:id="rId8"/>
    <p:sldId id="265" r:id="rId9"/>
    <p:sldId id="259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A660"/>
    <a:srgbClr val="708DEA"/>
    <a:srgbClr val="EEDBB7"/>
    <a:srgbClr val="603813"/>
    <a:srgbClr val="9E5ECE"/>
    <a:srgbClr val="AF9DB2"/>
    <a:srgbClr val="B9C7F5"/>
    <a:srgbClr val="BCB7FF"/>
    <a:srgbClr val="5F53FF"/>
    <a:srgbClr val="B58D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D0BD4D-17C6-4FBC-BDF1-A084B30C2DD4}" v="12" dt="2022-08-30T05:56:32.3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1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982C51-F2A2-4E99-BD3A-76EEFB2E8B49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FE5BDE-2D38-44A7-80BF-6D9AD69898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726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E5BDE-2D38-44A7-80BF-6D9AD698988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276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80B340-F10B-D3F8-B728-F2CDA1609F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6943E28-C891-E4EA-B20B-18E1340D26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57176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D3F9DE-FC48-B84D-90A1-A32BA4D1D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A871FD-C5AE-B45C-4261-5CA8099D76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C08C86-5FF8-7F63-E2CF-C47850BB3E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76C9DC-5AB5-4345-9F59-8C31334CF9CE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3B722B-523C-74F9-688E-195F625CB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82D4CD-A13B-50B9-CDBE-546A9FE81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F65F-4B71-4CF4-BC07-7F2A433F3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743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1D4C6D-993C-C10D-22BE-0E2DD3E056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63C963-5697-94D5-C5EF-3E2DEE9DC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F6D822-E39E-8852-0EC7-1DDC7F2B95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76C9DC-5AB5-4345-9F59-8C31334CF9CE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85D8FB-3BCB-1CB0-A14C-04725A920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27C4FD-12B8-4061-F568-28AA63F52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F65F-4B71-4CF4-BC07-7F2A433F3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783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2B322E-9953-2D8C-3553-C60DFA545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391400" cy="73043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98E8F6-6C04-16BD-10DD-D67DBF31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0830"/>
            <a:ext cx="7391400" cy="492613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3751E1-EB0C-5DDF-CC02-305B1BAEF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F65F-4B71-4CF4-BC07-7F2A433F34C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674D53D-7BA1-4F92-FCB2-84E7A6048FF6}"/>
              </a:ext>
            </a:extLst>
          </p:cNvPr>
          <p:cNvCxnSpPr/>
          <p:nvPr userDrawn="1"/>
        </p:nvCxnSpPr>
        <p:spPr>
          <a:xfrm>
            <a:off x="8445260" y="0"/>
            <a:ext cx="0" cy="6858000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2A2E2305-3B68-C3F3-0D8A-A7831FAD52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660921" y="365126"/>
            <a:ext cx="3252158" cy="58118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72774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C107D-376F-C5B0-7233-33C72EEF1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1ED806-5A03-717D-088A-D0100A127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5026F9-F836-063D-D9ED-9A12AD7E5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F65F-4B71-4CF4-BC07-7F2A433F3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06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A97176-2B71-CB0D-8D9C-642FE2CE7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2499A9-8853-68E2-0B1A-52B6F722B2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42FF1C-5C29-6680-505A-038A0CD7C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4FD694-5671-C2B7-1C53-9DA274D5C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F65F-4B71-4CF4-BC07-7F2A433F3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793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5C668D-5B70-84C0-1D79-8B4952FB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927892-1E1B-BD25-4787-E35B693A1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257D68-7236-C665-ADA5-74CB2F5833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75A2BB-DC71-DA5A-8C57-567BFA03F8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651D8A-B7C4-83AA-8E12-1261E3C573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67751C8-9A8B-A763-CBD4-F10F2A8B3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F65F-4B71-4CF4-BC07-7F2A433F3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677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AF3C4-08E8-0273-F783-F8C68A172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EBEA053-9B58-A4B5-E254-6F077C71F4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76C9DC-5AB5-4345-9F59-8C31334CF9CE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7CAA50-4E7C-529D-4A5A-D82081B1E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37D751-4231-D05A-D8E5-D201A2690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F65F-4B71-4CF4-BC07-7F2A433F3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573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F3AD834-251C-DB1A-6B18-1A9E94C62E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76C9DC-5AB5-4345-9F59-8C31334CF9CE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5A60E96-8A18-44BE-AB61-B1148ADEF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AD16F7-CC54-0FBC-174A-1FA78739C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F65F-4B71-4CF4-BC07-7F2A433F3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689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D6D07A-5A67-FEE0-118F-720561AB9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BE16A6-C5CD-B664-4844-E84A985D7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C5DDC5-6CC1-E5A4-5EA3-E7B94CBDCB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256E13-5359-0765-8241-56D219B372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76C9DC-5AB5-4345-9F59-8C31334CF9CE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E22039-9485-83E3-0A52-D0CC2BC58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B16FB5-E8D2-D556-6103-94569E7AC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F65F-4B71-4CF4-BC07-7F2A433F3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591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3AB5E5-C729-6D66-2EF9-8B7B8EFB2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D28B60-59A0-6C63-23E9-C84CDDD52F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C31A49-3196-1312-1906-DF7B8EBF31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9D1943-1391-D648-3B00-27CBFF9EE7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76C9DC-5AB5-4345-9F59-8C31334CF9CE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E2535E-5560-CD60-21BD-6308483F9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4E658A-268C-A4DF-2C3E-D1566D3B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F65F-4B71-4CF4-BC07-7F2A433F3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6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52CA6DF-EDE3-60D1-425B-003100A00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6D7E06-8787-FA6B-4682-87A64F8AB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46E17D-F50F-197A-907E-EEBD4F66EF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CF65F-4B71-4CF4-BC07-7F2A433F34C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037C74-3FE4-5DE2-A605-7209A10381E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033F13-03B4-56DA-2069-086D777D3644}"/>
              </a:ext>
            </a:extLst>
          </p:cNvPr>
          <p:cNvSpPr/>
          <p:nvPr userDrawn="1"/>
        </p:nvSpPr>
        <p:spPr>
          <a:xfrm>
            <a:off x="138744" y="133445"/>
            <a:ext cx="560713" cy="56071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AC16E4-7791-6A04-19EE-9D36314665BF}"/>
              </a:ext>
            </a:extLst>
          </p:cNvPr>
          <p:cNvSpPr/>
          <p:nvPr userDrawn="1"/>
        </p:nvSpPr>
        <p:spPr>
          <a:xfrm>
            <a:off x="373817" y="419290"/>
            <a:ext cx="408313" cy="408313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F651B4-0E70-0B8F-DB11-9CE4F8A00897}"/>
              </a:ext>
            </a:extLst>
          </p:cNvPr>
          <p:cNvSpPr/>
          <p:nvPr userDrawn="1"/>
        </p:nvSpPr>
        <p:spPr>
          <a:xfrm>
            <a:off x="310550" y="6356350"/>
            <a:ext cx="1846053" cy="3651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C7B176-C10F-013B-F47F-41B4EE52E630}"/>
              </a:ext>
            </a:extLst>
          </p:cNvPr>
          <p:cNvSpPr/>
          <p:nvPr userDrawn="1"/>
        </p:nvSpPr>
        <p:spPr>
          <a:xfrm>
            <a:off x="1828798" y="6391514"/>
            <a:ext cx="294789" cy="29478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7FB67F-6A1F-48E0-4912-AA699F69A228}"/>
              </a:ext>
            </a:extLst>
          </p:cNvPr>
          <p:cNvSpPr/>
          <p:nvPr userDrawn="1"/>
        </p:nvSpPr>
        <p:spPr>
          <a:xfrm>
            <a:off x="1466488" y="6391514"/>
            <a:ext cx="294789" cy="29478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CD8CF6-00D6-6808-856A-5459FB479C2D}"/>
              </a:ext>
            </a:extLst>
          </p:cNvPr>
          <p:cNvSpPr/>
          <p:nvPr userDrawn="1"/>
        </p:nvSpPr>
        <p:spPr>
          <a:xfrm>
            <a:off x="1102327" y="6391514"/>
            <a:ext cx="294789" cy="29478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DD4B5E-C75D-A64A-FECD-F9FA4944267F}"/>
              </a:ext>
            </a:extLst>
          </p:cNvPr>
          <p:cNvSpPr/>
          <p:nvPr userDrawn="1"/>
        </p:nvSpPr>
        <p:spPr>
          <a:xfrm>
            <a:off x="738166" y="6391514"/>
            <a:ext cx="294789" cy="294789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7B0559A-40A2-709D-E9B0-1CDF80D04331}"/>
              </a:ext>
            </a:extLst>
          </p:cNvPr>
          <p:cNvSpPr/>
          <p:nvPr userDrawn="1"/>
        </p:nvSpPr>
        <p:spPr>
          <a:xfrm>
            <a:off x="374005" y="6391514"/>
            <a:ext cx="294789" cy="29478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218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솔루나</a:t>
            </a:r>
            <a:r>
              <a:rPr lang="ko-KR" altLang="en-US" dirty="0"/>
              <a:t> </a:t>
            </a:r>
            <a:r>
              <a:rPr lang="en-US" altLang="ko-KR" dirty="0"/>
              <a:t>UI </a:t>
            </a:r>
            <a:r>
              <a:rPr lang="ko-KR" altLang="en-US" dirty="0"/>
              <a:t>디자인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394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전 참고사항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1413102"/>
            <a:ext cx="1025652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+mj-ea"/>
                <a:ea typeface="+mj-ea"/>
              </a:rPr>
              <a:t>화면과 팝업창의 구분을 둔다</a:t>
            </a:r>
            <a:r>
              <a:rPr lang="en-US" altLang="ko-KR" sz="1400" dirty="0"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+mj-ea"/>
                <a:ea typeface="+mj-ea"/>
              </a:rPr>
              <a:t>팝업창은</a:t>
            </a:r>
            <a:r>
              <a:rPr lang="ko-KR" altLang="en-US" sz="1400" dirty="0">
                <a:latin typeface="+mj-ea"/>
                <a:ea typeface="+mj-ea"/>
              </a:rPr>
              <a:t> 킨 화면 위에 표시되며 </a:t>
            </a:r>
            <a:r>
              <a:rPr lang="ko-KR" altLang="en-US" sz="1400" dirty="0" err="1">
                <a:latin typeface="+mj-ea"/>
                <a:ea typeface="+mj-ea"/>
              </a:rPr>
              <a:t>팝업창이</a:t>
            </a:r>
            <a:r>
              <a:rPr lang="ko-KR" altLang="en-US" sz="1400" dirty="0">
                <a:latin typeface="+mj-ea"/>
                <a:ea typeface="+mj-ea"/>
              </a:rPr>
              <a:t> 닫히면 원래 화면으로 돌아간다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+mj-ea"/>
                <a:ea typeface="+mj-ea"/>
              </a:rPr>
              <a:t>팝업창은</a:t>
            </a:r>
            <a:r>
              <a:rPr lang="ko-KR" altLang="en-US" sz="1400" dirty="0">
                <a:latin typeface="+mj-ea"/>
                <a:ea typeface="+mj-ea"/>
              </a:rPr>
              <a:t> 한 번에 </a:t>
            </a:r>
            <a:r>
              <a:rPr lang="en-US" altLang="ko-KR" sz="1400" dirty="0">
                <a:latin typeface="+mj-ea"/>
                <a:ea typeface="+mj-ea"/>
              </a:rPr>
              <a:t>1</a:t>
            </a:r>
            <a:r>
              <a:rPr lang="ko-KR" altLang="en-US" sz="1400" dirty="0">
                <a:latin typeface="+mj-ea"/>
                <a:ea typeface="+mj-ea"/>
              </a:rPr>
              <a:t>개만 킬 수 있으며 </a:t>
            </a:r>
            <a:r>
              <a:rPr lang="ko-KR" altLang="en-US" sz="1400" dirty="0" err="1">
                <a:latin typeface="+mj-ea"/>
                <a:ea typeface="+mj-ea"/>
              </a:rPr>
              <a:t>팝업창이</a:t>
            </a:r>
            <a:r>
              <a:rPr lang="ko-KR" altLang="en-US" sz="1400" dirty="0">
                <a:latin typeface="+mj-ea"/>
                <a:ea typeface="+mj-ea"/>
              </a:rPr>
              <a:t> 켜진 상태에서는 화면 </a:t>
            </a:r>
            <a:r>
              <a:rPr lang="ko-KR" altLang="en-US" sz="1400" dirty="0" err="1">
                <a:latin typeface="+mj-ea"/>
                <a:ea typeface="+mj-ea"/>
              </a:rPr>
              <a:t>레이어</a:t>
            </a:r>
            <a:r>
              <a:rPr lang="ko-KR" altLang="en-US" sz="1400" dirty="0">
                <a:latin typeface="+mj-ea"/>
                <a:ea typeface="+mj-ea"/>
              </a:rPr>
              <a:t> 혹은 </a:t>
            </a:r>
            <a:r>
              <a:rPr lang="ko-KR" altLang="en-US" sz="1400" dirty="0" err="1">
                <a:latin typeface="+mj-ea"/>
                <a:ea typeface="+mj-ea"/>
              </a:rPr>
              <a:t>인게임을</a:t>
            </a:r>
            <a:r>
              <a:rPr lang="ko-KR" altLang="en-US" sz="1400" dirty="0">
                <a:latin typeface="+mj-ea"/>
                <a:ea typeface="+mj-ea"/>
              </a:rPr>
              <a:t> 건드릴 수 없다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+mj-ea"/>
                <a:ea typeface="+mj-ea"/>
              </a:rPr>
              <a:t>에셋</a:t>
            </a:r>
            <a:r>
              <a:rPr lang="ko-KR" altLang="en-US" sz="1400" dirty="0">
                <a:latin typeface="+mj-ea"/>
                <a:ea typeface="+mj-ea"/>
              </a:rPr>
              <a:t> 내에 글자가 적히지 않는 경우 새 </a:t>
            </a:r>
            <a:r>
              <a:rPr lang="ko-KR" altLang="en-US" sz="1400" dirty="0" err="1">
                <a:latin typeface="+mj-ea"/>
                <a:ea typeface="+mj-ea"/>
              </a:rPr>
              <a:t>레이어를</a:t>
            </a:r>
            <a:r>
              <a:rPr lang="ko-KR" altLang="en-US" sz="1400" dirty="0">
                <a:latin typeface="+mj-ea"/>
                <a:ea typeface="+mj-ea"/>
              </a:rPr>
              <a:t> 만들어 글자를 입력 후 기존 출력 위치에 배치한다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j-ea"/>
                <a:ea typeface="+mj-ea"/>
              </a:rPr>
              <a:t>이미지 제작이 필요한 그림은 파란색 테두리로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기존 </a:t>
            </a:r>
            <a:r>
              <a:rPr lang="ko-KR" altLang="en-US" sz="1400" dirty="0" err="1">
                <a:latin typeface="+mj-ea"/>
                <a:ea typeface="+mj-ea"/>
              </a:rPr>
              <a:t>에셋의</a:t>
            </a:r>
            <a:r>
              <a:rPr lang="ko-KR" altLang="en-US" sz="1400" dirty="0">
                <a:latin typeface="+mj-ea"/>
                <a:ea typeface="+mj-ea"/>
              </a:rPr>
              <a:t> 경우 빨간색 테두리로 표시한다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+mj-ea"/>
                <a:ea typeface="+mj-ea"/>
              </a:rPr>
              <a:t>팝업창을</a:t>
            </a:r>
            <a:r>
              <a:rPr lang="ko-KR" altLang="en-US" sz="1400" dirty="0">
                <a:latin typeface="+mj-ea"/>
                <a:ea typeface="+mj-ea"/>
              </a:rPr>
              <a:t> 띄우면 </a:t>
            </a:r>
            <a:r>
              <a:rPr lang="ko-KR" altLang="en-US" sz="1400" dirty="0" err="1">
                <a:latin typeface="+mj-ea"/>
                <a:ea typeface="+mj-ea"/>
              </a:rPr>
              <a:t>인게임</a:t>
            </a:r>
            <a:r>
              <a:rPr lang="ko-KR" altLang="en-US" sz="1400" dirty="0">
                <a:latin typeface="+mj-ea"/>
                <a:ea typeface="+mj-ea"/>
              </a:rPr>
              <a:t> 내 타이머를 멈추도록 설정한다</a:t>
            </a:r>
            <a:endParaRPr lang="en-US" altLang="ko-KR" sz="14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j-ea"/>
                <a:ea typeface="+mj-ea"/>
              </a:rPr>
              <a:t>1920*1080</a:t>
            </a:r>
            <a:r>
              <a:rPr lang="ko-KR" altLang="en-US" sz="1400" dirty="0">
                <a:latin typeface="+mj-ea"/>
                <a:ea typeface="+mj-ea"/>
              </a:rPr>
              <a:t>의 화면을 기준으로 </a:t>
            </a:r>
            <a:r>
              <a:rPr lang="en-US" altLang="ko-KR" sz="1400" dirty="0" err="1">
                <a:latin typeface="+mj-ea"/>
                <a:ea typeface="+mj-ea"/>
              </a:rPr>
              <a:t>ppt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내의 비율로 이미지를 제작한다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j-ea"/>
                <a:ea typeface="+mj-ea"/>
              </a:rPr>
              <a:t>모든 이미지는 따로 제작 후 전달한다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+mj-ea"/>
              <a:ea typeface="+mj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983601"/>
              </p:ext>
            </p:extLst>
          </p:nvPr>
        </p:nvGraphicFramePr>
        <p:xfrm>
          <a:off x="925286" y="4067864"/>
          <a:ext cx="9768838" cy="2311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73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4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24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2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55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특별한 지정이 없을 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글씨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UI</a:t>
                      </a:r>
                      <a:r>
                        <a:rPr lang="ko-KR" altLang="en-US" sz="1200" baseline="0" dirty="0"/>
                        <a:t> 이미지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공통 출력 조건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출력 해제 조건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14pt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PPT</a:t>
                      </a:r>
                      <a:r>
                        <a:rPr lang="ko-KR" altLang="en-US" sz="1200" dirty="0"/>
                        <a:t>와 같은 색상</a:t>
                      </a:r>
                      <a:endParaRPr lang="en-US" altLang="ko-K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버튼 클릭 시</a:t>
                      </a:r>
                      <a:endParaRPr lang="en-US" altLang="ko-K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팝업창</a:t>
                      </a:r>
                      <a:r>
                        <a:rPr lang="ko-KR" altLang="en-US" sz="1200" dirty="0"/>
                        <a:t> </a:t>
                      </a:r>
                      <a:endParaRPr lang="en-US" altLang="ko-K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화면</a:t>
                      </a: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한글 </a:t>
                      </a: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고딕 폰트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영어 </a:t>
                      </a:r>
                      <a:r>
                        <a:rPr lang="en-US" altLang="ko-KR" sz="1200" dirty="0"/>
                        <a:t>– Algerian </a:t>
                      </a:r>
                      <a:r>
                        <a:rPr lang="ko-KR" altLang="en-US" sz="1200" dirty="0"/>
                        <a:t>폰트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PPT </a:t>
                      </a:r>
                      <a:r>
                        <a:rPr lang="ko-KR" altLang="en-US" sz="1200" dirty="0"/>
                        <a:t>페이지와 같은 위치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팝업창</a:t>
                      </a:r>
                      <a:r>
                        <a:rPr lang="ko-KR" altLang="en-US" sz="1200" dirty="0"/>
                        <a:t> 종료 버튼을 클릭 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다른 화면으로 변경 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하얀색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UI</a:t>
                      </a:r>
                      <a:r>
                        <a:rPr lang="ko-KR" altLang="en-US" sz="1200" dirty="0"/>
                        <a:t>창의 </a:t>
                      </a:r>
                      <a:r>
                        <a:rPr lang="ko-KR" altLang="en-US" sz="1200" dirty="0" err="1"/>
                        <a:t>정중앙</a:t>
                      </a:r>
                      <a:r>
                        <a:rPr lang="ko-KR" altLang="en-US" sz="1200" dirty="0"/>
                        <a:t> 출력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6447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16135" y="1261881"/>
            <a:ext cx="7360018" cy="4523717"/>
            <a:chOff x="831273" y="1333195"/>
            <a:chExt cx="6150603" cy="3780369"/>
          </a:xfrm>
        </p:grpSpPr>
        <p:sp>
          <p:nvSpPr>
            <p:cNvPr id="10" name="직사각형 9"/>
            <p:cNvSpPr/>
            <p:nvPr/>
          </p:nvSpPr>
          <p:spPr>
            <a:xfrm>
              <a:off x="831273" y="1333195"/>
              <a:ext cx="5880086" cy="3780369"/>
            </a:xfrm>
            <a:prstGeom prst="rect">
              <a:avLst/>
            </a:prstGeom>
            <a:gradFill flip="none" rotWithShape="1">
              <a:gsLst>
                <a:gs pos="6000">
                  <a:srgbClr val="BCB7FF">
                    <a:alpha val="87451"/>
                  </a:srgbClr>
                </a:gs>
                <a:gs pos="81000">
                  <a:srgbClr val="708DEA">
                    <a:alpha val="87451"/>
                  </a:srgbClr>
                </a:gs>
              </a:gsLst>
              <a:lin ang="0" scaled="1"/>
              <a:tileRect/>
            </a:gra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195914" y="2005365"/>
              <a:ext cx="5171440" cy="2892855"/>
            </a:xfrm>
            <a:prstGeom prst="rect">
              <a:avLst/>
            </a:prstGeom>
            <a:noFill/>
            <a:ln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65417" y="1467712"/>
              <a:ext cx="1316459" cy="28292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dirty="0">
                  <a:gradFill>
                    <a:gsLst>
                      <a:gs pos="100000">
                        <a:schemeClr val="tx1"/>
                      </a:gs>
                      <a:gs pos="0">
                        <a:srgbClr val="5A2781"/>
                      </a:gs>
                    </a:gsLst>
                    <a:lin ang="5400000" scaled="0"/>
                  </a:gradFill>
                  <a:effectLst>
                    <a:glow rad="12700">
                      <a:schemeClr val="accent3">
                        <a:lumMod val="50000"/>
                        <a:alpha val="40000"/>
                      </a:schemeClr>
                    </a:glow>
                  </a:effectLst>
                  <a:latin typeface="Algerian" panose="04020705040A02060702" pitchFamily="82" charset="0"/>
                </a:rPr>
                <a:t>settings</a:t>
              </a:r>
              <a:endParaRPr lang="ko-KR" altLang="en-US" sz="1600" b="1" dirty="0">
                <a:gradFill>
                  <a:gsLst>
                    <a:gs pos="100000">
                      <a:schemeClr val="tx1"/>
                    </a:gs>
                    <a:gs pos="0">
                      <a:srgbClr val="5A2781"/>
                    </a:gs>
                  </a:gsLst>
                  <a:lin ang="5400000" scaled="0"/>
                </a:gradFill>
                <a:effectLst>
                  <a:glow rad="12700">
                    <a:schemeClr val="accent3">
                      <a:lumMod val="50000"/>
                      <a:alpha val="40000"/>
                    </a:schemeClr>
                  </a:glow>
                </a:effectLst>
                <a:latin typeface="Algerian" panose="04020705040A02060702" pitchFamily="82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275278" y="1468473"/>
              <a:ext cx="1069561" cy="28292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gradFill>
                    <a:gsLst>
                      <a:gs pos="100000">
                        <a:schemeClr val="tx1"/>
                      </a:gs>
                      <a:gs pos="0">
                        <a:srgbClr val="002060"/>
                      </a:gs>
                    </a:gsLst>
                    <a:lin ang="5400000" scaled="0"/>
                  </a:gradFill>
                  <a:effectLst>
                    <a:glow rad="12700">
                      <a:schemeClr val="accent3">
                        <a:lumMod val="50000"/>
                        <a:alpha val="40000"/>
                      </a:schemeClr>
                    </a:glow>
                  </a:effectLst>
                  <a:latin typeface="한컴돋움" panose="02030600000101010101" pitchFamily="18" charset="2"/>
                  <a:ea typeface="한컴돋움" panose="02030600000101010101" pitchFamily="18" charset="2"/>
                  <a:cs typeface="한컴돋움" panose="02030600000101010101" pitchFamily="18" charset="2"/>
                </a:rPr>
                <a:t>29 : 12</a:t>
              </a:r>
              <a:endParaRPr lang="ko-KR" altLang="en-US" sz="800" b="1" dirty="0">
                <a:gradFill>
                  <a:gsLst>
                    <a:gs pos="100000">
                      <a:schemeClr val="tx1"/>
                    </a:gs>
                    <a:gs pos="0">
                      <a:srgbClr val="002060"/>
                    </a:gs>
                  </a:gsLst>
                  <a:lin ang="5400000" scaled="0"/>
                </a:gradFill>
                <a:effectLst>
                  <a:glow rad="12700">
                    <a:schemeClr val="accent3">
                      <a:lumMod val="50000"/>
                      <a:alpha val="40000"/>
                    </a:schemeClr>
                  </a:glow>
                </a:effectLst>
                <a:latin typeface="한컴돋움" panose="02030600000101010101" pitchFamily="18" charset="2"/>
                <a:ea typeface="한컴돋움" panose="02030600000101010101" pitchFamily="18" charset="2"/>
                <a:cs typeface="한컴돋움" panose="02030600000101010101" pitchFamily="18" charset="2"/>
              </a:endParaRPr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1447714" y="2366960"/>
              <a:ext cx="1487382" cy="363686"/>
              <a:chOff x="1962239" y="3248166"/>
              <a:chExt cx="1487382" cy="36368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57" name="그림 5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3846" b="89744" l="1881" r="9947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2239" y="3248166"/>
                <a:ext cx="1487382" cy="363686"/>
              </a:xfrm>
              <a:prstGeom prst="rect">
                <a:avLst/>
              </a:prstGeom>
            </p:spPr>
          </p:pic>
          <p:sp>
            <p:nvSpPr>
              <p:cNvPr id="67" name="TextBox 66"/>
              <p:cNvSpPr txBox="1"/>
              <p:nvPr/>
            </p:nvSpPr>
            <p:spPr>
              <a:xfrm>
                <a:off x="2331178" y="3314301"/>
                <a:ext cx="1075277" cy="21862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2700">
                        <a:schemeClr val="accent3">
                          <a:lumMod val="50000"/>
                          <a:alpha val="40000"/>
                        </a:schemeClr>
                      </a:glow>
                      <a:outerShdw blurRad="50800" dist="38100" dir="6420000" sx="102000" sy="102000" algn="tl" rotWithShape="0">
                        <a:prstClr val="black">
                          <a:alpha val="64000"/>
                        </a:prstClr>
                      </a:outerShdw>
                    </a:effectLst>
                    <a:latin typeface="Algerian" panose="04020705040A02060702" pitchFamily="82" charset="0"/>
                  </a:rPr>
                  <a:t>밤</a:t>
                </a:r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2700">
                        <a:schemeClr val="accent3">
                          <a:lumMod val="50000"/>
                          <a:alpha val="40000"/>
                        </a:schemeClr>
                      </a:glow>
                      <a:outerShdw blurRad="50800" dist="38100" dir="6420000" sx="102000" sy="102000" algn="tl" rotWithShape="0">
                        <a:prstClr val="black">
                          <a:alpha val="64000"/>
                        </a:prstClr>
                      </a:outerShdw>
                    </a:effectLst>
                    <a:latin typeface="Algerian" panose="04020705040A02060702" pitchFamily="82" charset="0"/>
                  </a:rPr>
                  <a:t>/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2700">
                        <a:schemeClr val="accent3">
                          <a:lumMod val="50000"/>
                          <a:alpha val="40000"/>
                        </a:schemeClr>
                      </a:glow>
                      <a:outerShdw blurRad="50800" dist="38100" dir="6420000" sx="102000" sy="102000" algn="tl" rotWithShape="0">
                        <a:prstClr val="black">
                          <a:alpha val="64000"/>
                        </a:prstClr>
                      </a:outerShdw>
                    </a:effectLst>
                    <a:latin typeface="Algerian" panose="04020705040A02060702" pitchFamily="82" charset="0"/>
                  </a:rPr>
                  <a:t>낮 변화</a:t>
                </a: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1454902" y="2799505"/>
              <a:ext cx="1589899" cy="363686"/>
              <a:chOff x="1962239" y="3248166"/>
              <a:chExt cx="1589899" cy="36368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3" name="그림 7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846" b="89744" l="1881" r="9947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2239" y="3248166"/>
                <a:ext cx="1487382" cy="363686"/>
              </a:xfrm>
              <a:prstGeom prst="rect">
                <a:avLst/>
              </a:prstGeom>
            </p:spPr>
          </p:pic>
          <p:sp>
            <p:nvSpPr>
              <p:cNvPr id="74" name="TextBox 73"/>
              <p:cNvSpPr txBox="1"/>
              <p:nvPr/>
            </p:nvSpPr>
            <p:spPr>
              <a:xfrm>
                <a:off x="2110879" y="3307929"/>
                <a:ext cx="1441259" cy="21862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2700">
                        <a:schemeClr val="accent3">
                          <a:lumMod val="50000"/>
                          <a:alpha val="40000"/>
                        </a:schemeClr>
                      </a:glow>
                      <a:outerShdw blurRad="50800" dist="38100" dir="6420000" sx="102000" sy="102000" algn="tl" rotWithShape="0">
                        <a:prstClr val="black">
                          <a:alpha val="64000"/>
                        </a:prstClr>
                      </a:outerShdw>
                    </a:effectLst>
                    <a:latin typeface="Algerian" panose="04020705040A02060702" pitchFamily="82" charset="0"/>
                  </a:rPr>
                  <a:t>상호작용</a:t>
                </a:r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2700">
                        <a:schemeClr val="accent3">
                          <a:lumMod val="50000"/>
                          <a:alpha val="40000"/>
                        </a:schemeClr>
                      </a:glow>
                      <a:outerShdw blurRad="50800" dist="38100" dir="6420000" sx="102000" sy="102000" algn="tl" rotWithShape="0">
                        <a:prstClr val="black">
                          <a:alpha val="64000"/>
                        </a:prstClr>
                      </a:outerShdw>
                    </a:effectLst>
                    <a:latin typeface="Algerian" panose="04020705040A02060702" pitchFamily="82" charset="0"/>
                  </a:rPr>
                  <a:t>/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2700">
                        <a:schemeClr val="accent3">
                          <a:lumMod val="50000"/>
                          <a:alpha val="40000"/>
                        </a:schemeClr>
                      </a:glow>
                      <a:outerShdw blurRad="50800" dist="38100" dir="6420000" sx="102000" sy="102000" algn="tl" rotWithShape="0">
                        <a:prstClr val="black">
                          <a:alpha val="64000"/>
                        </a:prstClr>
                      </a:outerShdw>
                    </a:effectLst>
                    <a:latin typeface="Algerian" panose="04020705040A02060702" pitchFamily="82" charset="0"/>
                  </a:rPr>
                  <a:t>조사</a:t>
                </a:r>
              </a:p>
            </p:txBody>
          </p:sp>
        </p:grpSp>
        <p:grpSp>
          <p:nvGrpSpPr>
            <p:cNvPr id="75" name="그룹 74"/>
            <p:cNvGrpSpPr/>
            <p:nvPr/>
          </p:nvGrpSpPr>
          <p:grpSpPr>
            <a:xfrm>
              <a:off x="1455875" y="3280824"/>
              <a:ext cx="1487382" cy="363686"/>
              <a:chOff x="1962239" y="3248166"/>
              <a:chExt cx="1487382" cy="36368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6" name="그림 7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846" b="89744" l="1881" r="9947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2239" y="3248166"/>
                <a:ext cx="1487382" cy="363686"/>
              </a:xfrm>
              <a:prstGeom prst="rect">
                <a:avLst/>
              </a:prstGeom>
            </p:spPr>
          </p:pic>
          <p:sp>
            <p:nvSpPr>
              <p:cNvPr id="77" name="TextBox 76"/>
              <p:cNvSpPr txBox="1"/>
              <p:nvPr/>
            </p:nvSpPr>
            <p:spPr>
              <a:xfrm>
                <a:off x="2213100" y="3313105"/>
                <a:ext cx="1163617" cy="21862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2700">
                        <a:schemeClr val="accent3">
                          <a:lumMod val="50000"/>
                          <a:alpha val="40000"/>
                        </a:schemeClr>
                      </a:glow>
                      <a:outerShdw blurRad="50800" dist="38100" dir="6420000" sx="102000" sy="102000" algn="tl" rotWithShape="0">
                        <a:prstClr val="black">
                          <a:alpha val="64000"/>
                        </a:prstClr>
                      </a:outerShdw>
                    </a:effectLst>
                    <a:latin typeface="Algerian" panose="04020705040A02060702" pitchFamily="82" charset="0"/>
                  </a:rPr>
                  <a:t>아이템 획득</a:t>
                </a:r>
              </a:p>
            </p:txBody>
          </p:sp>
        </p:grpSp>
        <p:grpSp>
          <p:nvGrpSpPr>
            <p:cNvPr id="78" name="그룹 77"/>
            <p:cNvGrpSpPr/>
            <p:nvPr/>
          </p:nvGrpSpPr>
          <p:grpSpPr>
            <a:xfrm>
              <a:off x="1477529" y="3746332"/>
              <a:ext cx="1487382" cy="363686"/>
              <a:chOff x="1962239" y="3248166"/>
              <a:chExt cx="1487382" cy="36368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9" name="그림 7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846" b="89744" l="1881" r="9947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2239" y="3248166"/>
                <a:ext cx="1487382" cy="363686"/>
              </a:xfrm>
              <a:prstGeom prst="rect">
                <a:avLst/>
              </a:prstGeom>
            </p:spPr>
          </p:pic>
          <p:sp>
            <p:nvSpPr>
              <p:cNvPr id="80" name="TextBox 79"/>
              <p:cNvSpPr txBox="1"/>
              <p:nvPr/>
            </p:nvSpPr>
            <p:spPr>
              <a:xfrm>
                <a:off x="2271242" y="3313285"/>
                <a:ext cx="1075277" cy="21862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2700">
                        <a:schemeClr val="accent3">
                          <a:lumMod val="50000"/>
                          <a:alpha val="40000"/>
                        </a:schemeClr>
                      </a:glow>
                      <a:outerShdw blurRad="50800" dist="38100" dir="6420000" sx="102000" sy="102000" algn="tl" rotWithShape="0">
                        <a:prstClr val="black">
                          <a:alpha val="64000"/>
                        </a:prstClr>
                      </a:outerShdw>
                    </a:effectLst>
                    <a:latin typeface="Algerian" panose="04020705040A02060702" pitchFamily="82" charset="0"/>
                  </a:rPr>
                  <a:t>화면 고정</a:t>
                </a: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>
              <a:off x="4015441" y="2369090"/>
              <a:ext cx="1487382" cy="363686"/>
              <a:chOff x="1962239" y="3248166"/>
              <a:chExt cx="1487382" cy="36368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15" name="그림 11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3846" b="89744" l="1881" r="9947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2239" y="3248166"/>
                <a:ext cx="1487382" cy="363686"/>
              </a:xfrm>
              <a:prstGeom prst="rect">
                <a:avLst/>
              </a:prstGeom>
            </p:spPr>
          </p:pic>
          <p:sp>
            <p:nvSpPr>
              <p:cNvPr id="116" name="TextBox 115"/>
              <p:cNvSpPr txBox="1"/>
              <p:nvPr/>
            </p:nvSpPr>
            <p:spPr>
              <a:xfrm>
                <a:off x="2272954" y="3314301"/>
                <a:ext cx="1075277" cy="21862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2700">
                        <a:schemeClr val="accent3">
                          <a:lumMod val="50000"/>
                          <a:alpha val="40000"/>
                        </a:schemeClr>
                      </a:glow>
                      <a:outerShdw blurRad="50800" dist="38100" dir="6420000" sx="102000" sy="102000" algn="tl" rotWithShape="0">
                        <a:prstClr val="black">
                          <a:alpha val="64000"/>
                        </a:prstClr>
                      </a:outerShdw>
                    </a:effectLst>
                    <a:latin typeface="Algerian" panose="04020705040A02060702" pitchFamily="82" charset="0"/>
                  </a:rPr>
                  <a:t>위로 이동</a:t>
                </a: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>
              <a:off x="4022629" y="2801635"/>
              <a:ext cx="1744786" cy="363686"/>
              <a:chOff x="1962239" y="3248166"/>
              <a:chExt cx="1744786" cy="36368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18" name="그림 11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846" b="89744" l="1881" r="9947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2239" y="3248166"/>
                <a:ext cx="1487382" cy="363686"/>
              </a:xfrm>
              <a:prstGeom prst="rect">
                <a:avLst/>
              </a:prstGeom>
            </p:spPr>
          </p:pic>
          <p:sp>
            <p:nvSpPr>
              <p:cNvPr id="119" name="TextBox 118"/>
              <p:cNvSpPr txBox="1"/>
              <p:nvPr/>
            </p:nvSpPr>
            <p:spPr>
              <a:xfrm>
                <a:off x="2265766" y="3309021"/>
                <a:ext cx="1441259" cy="21862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2700">
                        <a:schemeClr val="accent3">
                          <a:lumMod val="50000"/>
                          <a:alpha val="40000"/>
                        </a:schemeClr>
                      </a:glow>
                      <a:outerShdw blurRad="50800" dist="38100" dir="6420000" sx="102000" sy="102000" algn="tl" rotWithShape="0">
                        <a:prstClr val="black">
                          <a:alpha val="64000"/>
                        </a:prstClr>
                      </a:outerShdw>
                    </a:effectLst>
                    <a:latin typeface="Algerian" panose="04020705040A02060702" pitchFamily="82" charset="0"/>
                  </a:rPr>
                  <a:t>왼쪽 이동</a:t>
                </a: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>
              <a:off x="4023602" y="3282954"/>
              <a:ext cx="1487382" cy="363686"/>
              <a:chOff x="1962239" y="3248166"/>
              <a:chExt cx="1487382" cy="36368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21" name="그림 12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846" b="89744" l="1881" r="9947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2239" y="3248166"/>
                <a:ext cx="1487382" cy="363686"/>
              </a:xfrm>
              <a:prstGeom prst="rect">
                <a:avLst/>
              </a:prstGeom>
            </p:spPr>
          </p:pic>
          <p:sp>
            <p:nvSpPr>
              <p:cNvPr id="122" name="TextBox 121"/>
              <p:cNvSpPr txBox="1"/>
              <p:nvPr/>
            </p:nvSpPr>
            <p:spPr>
              <a:xfrm>
                <a:off x="2220622" y="3310975"/>
                <a:ext cx="1163617" cy="21862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2700">
                        <a:schemeClr val="accent3">
                          <a:lumMod val="50000"/>
                          <a:alpha val="40000"/>
                        </a:schemeClr>
                      </a:glow>
                      <a:outerShdw blurRad="50800" dist="38100" dir="6420000" sx="102000" sy="102000" algn="tl" rotWithShape="0">
                        <a:prstClr val="black">
                          <a:alpha val="64000"/>
                        </a:prstClr>
                      </a:outerShdw>
                    </a:effectLst>
                    <a:latin typeface="Algerian" panose="04020705040A02060702" pitchFamily="82" charset="0"/>
                  </a:rPr>
                  <a:t>아래로 이동</a:t>
                </a: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>
              <a:off x="4045256" y="3748462"/>
              <a:ext cx="1487382" cy="363686"/>
              <a:chOff x="1962239" y="3248166"/>
              <a:chExt cx="1487382" cy="36368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24" name="그림 12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846" b="89744" l="1881" r="9947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2239" y="3248166"/>
                <a:ext cx="1487382" cy="363686"/>
              </a:xfrm>
              <a:prstGeom prst="rect">
                <a:avLst/>
              </a:prstGeom>
            </p:spPr>
          </p:pic>
          <p:sp>
            <p:nvSpPr>
              <p:cNvPr id="125" name="TextBox 124"/>
              <p:cNvSpPr txBox="1"/>
              <p:nvPr/>
            </p:nvSpPr>
            <p:spPr>
              <a:xfrm>
                <a:off x="2243091" y="3313285"/>
                <a:ext cx="1075277" cy="21862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2700">
                        <a:schemeClr val="accent3">
                          <a:lumMod val="50000"/>
                          <a:alpha val="40000"/>
                        </a:schemeClr>
                      </a:glow>
                      <a:outerShdw blurRad="50800" dist="38100" dir="6420000" sx="102000" sy="102000" algn="tl" rotWithShape="0">
                        <a:prstClr val="black">
                          <a:alpha val="64000"/>
                        </a:prstClr>
                      </a:outerShdw>
                    </a:effectLst>
                    <a:latin typeface="Algerian" panose="04020705040A02060702" pitchFamily="82" charset="0"/>
                  </a:rPr>
                  <a:t>오른쪽 이동</a:t>
                </a: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>
              <a:off x="1454902" y="4183253"/>
              <a:ext cx="1487382" cy="441317"/>
              <a:chOff x="1962239" y="3248166"/>
              <a:chExt cx="1487382" cy="36368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51" name="그림 15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3846" b="89744" l="1881" r="9947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2239" y="3248166"/>
                <a:ext cx="1487382" cy="363686"/>
              </a:xfrm>
              <a:prstGeom prst="rect">
                <a:avLst/>
              </a:prstGeom>
            </p:spPr>
          </p:pic>
          <p:sp>
            <p:nvSpPr>
              <p:cNvPr id="152" name="TextBox 151"/>
              <p:cNvSpPr txBox="1"/>
              <p:nvPr/>
            </p:nvSpPr>
            <p:spPr>
              <a:xfrm>
                <a:off x="2059004" y="3327212"/>
                <a:ext cx="1285009" cy="18016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2700">
                        <a:schemeClr val="accent3">
                          <a:lumMod val="50000"/>
                          <a:alpha val="40000"/>
                        </a:schemeClr>
                      </a:glow>
                      <a:outerShdw blurRad="50800" dist="38100" dir="6420000" sx="102000" sy="102000" algn="tl" rotWithShape="0">
                        <a:prstClr val="black">
                          <a:alpha val="64000"/>
                        </a:prstClr>
                      </a:outerShdw>
                    </a:effectLst>
                    <a:latin typeface="Algerian" panose="04020705040A02060702" pitchFamily="82" charset="0"/>
                  </a:rPr>
                  <a:t>아이템 사용</a:t>
                </a:r>
              </a:p>
            </p:txBody>
          </p:sp>
        </p:grp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535E045-F92D-4E85-D9BC-ECFB4834548A}"/>
                </a:ext>
              </a:extLst>
            </p:cNvPr>
            <p:cNvSpPr/>
            <p:nvPr/>
          </p:nvSpPr>
          <p:spPr>
            <a:xfrm>
              <a:off x="4771909" y="4448544"/>
              <a:ext cx="536308" cy="314617"/>
            </a:xfrm>
            <a:prstGeom prst="rect">
              <a:avLst/>
            </a:prstGeom>
            <a:solidFill>
              <a:srgbClr val="002060"/>
            </a:solidFill>
            <a:ln w="19050">
              <a:solidFill>
                <a:srgbClr val="EEDB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확인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8E83EE8-6C6E-646D-AB17-C63E36614FC1}"/>
                </a:ext>
              </a:extLst>
            </p:cNvPr>
            <p:cNvSpPr/>
            <p:nvPr/>
          </p:nvSpPr>
          <p:spPr>
            <a:xfrm>
              <a:off x="5490539" y="4448544"/>
              <a:ext cx="536309" cy="307710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EEDB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취소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F6625D5-4688-27AA-3C16-AD7F80A5C1D9}"/>
                </a:ext>
              </a:extLst>
            </p:cNvPr>
            <p:cNvSpPr/>
            <p:nvPr/>
          </p:nvSpPr>
          <p:spPr>
            <a:xfrm>
              <a:off x="5632453" y="2383327"/>
              <a:ext cx="364513" cy="265521"/>
            </a:xfrm>
            <a:prstGeom prst="rect">
              <a:avLst/>
            </a:prstGeom>
            <a:solidFill>
              <a:srgbClr val="603813"/>
            </a:solidFill>
            <a:ln w="19050">
              <a:solidFill>
                <a:srgbClr val="EEDB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W</a:t>
              </a:r>
              <a:endParaRPr lang="ko-KR" altLang="en-US" sz="11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D1D60FC-F1D2-C7E8-D9F0-7940B50E7883}"/>
                </a:ext>
              </a:extLst>
            </p:cNvPr>
            <p:cNvSpPr/>
            <p:nvPr/>
          </p:nvSpPr>
          <p:spPr>
            <a:xfrm>
              <a:off x="5632453" y="2832234"/>
              <a:ext cx="364513" cy="265521"/>
            </a:xfrm>
            <a:prstGeom prst="rect">
              <a:avLst/>
            </a:prstGeom>
            <a:solidFill>
              <a:srgbClr val="603813"/>
            </a:solidFill>
            <a:ln w="19050">
              <a:solidFill>
                <a:srgbClr val="EEDB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A</a:t>
              </a:r>
              <a:endParaRPr lang="ko-KR" altLang="en-US" sz="11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2AC02DA-BFB0-D8C8-3CC0-8A14E53BE36C}"/>
                </a:ext>
              </a:extLst>
            </p:cNvPr>
            <p:cNvSpPr/>
            <p:nvPr/>
          </p:nvSpPr>
          <p:spPr>
            <a:xfrm>
              <a:off x="5632453" y="3309461"/>
              <a:ext cx="364513" cy="265521"/>
            </a:xfrm>
            <a:prstGeom prst="rect">
              <a:avLst/>
            </a:prstGeom>
            <a:solidFill>
              <a:srgbClr val="603813"/>
            </a:solidFill>
            <a:ln w="19050">
              <a:solidFill>
                <a:srgbClr val="EEDB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S</a:t>
              </a:r>
              <a:endParaRPr lang="ko-KR" altLang="en-US" sz="1100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077CDE8-9B36-C1CA-E9A0-358FB1D3B6CE}"/>
                </a:ext>
              </a:extLst>
            </p:cNvPr>
            <p:cNvSpPr/>
            <p:nvPr/>
          </p:nvSpPr>
          <p:spPr>
            <a:xfrm>
              <a:off x="5632453" y="3775150"/>
              <a:ext cx="364513" cy="265521"/>
            </a:xfrm>
            <a:prstGeom prst="rect">
              <a:avLst/>
            </a:prstGeom>
            <a:solidFill>
              <a:srgbClr val="603813"/>
            </a:solidFill>
            <a:ln w="19050">
              <a:solidFill>
                <a:srgbClr val="EEDB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D</a:t>
              </a:r>
              <a:endParaRPr lang="ko-KR" altLang="en-US" sz="11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E6232E9-AF4B-0B54-CF89-8A898FEA6E3A}"/>
                </a:ext>
              </a:extLst>
            </p:cNvPr>
            <p:cNvSpPr/>
            <p:nvPr/>
          </p:nvSpPr>
          <p:spPr>
            <a:xfrm>
              <a:off x="3042047" y="2382043"/>
              <a:ext cx="364513" cy="265521"/>
            </a:xfrm>
            <a:prstGeom prst="rect">
              <a:avLst/>
            </a:prstGeom>
            <a:solidFill>
              <a:srgbClr val="603813"/>
            </a:solidFill>
            <a:ln w="19050">
              <a:solidFill>
                <a:srgbClr val="EEDB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R</a:t>
              </a:r>
              <a:endParaRPr lang="ko-KR" altLang="en-US" sz="1100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7F70450-102C-BABE-0F88-1A79E58DCAEA}"/>
                </a:ext>
              </a:extLst>
            </p:cNvPr>
            <p:cNvSpPr/>
            <p:nvPr/>
          </p:nvSpPr>
          <p:spPr>
            <a:xfrm>
              <a:off x="3042047" y="2830950"/>
              <a:ext cx="364513" cy="265521"/>
            </a:xfrm>
            <a:prstGeom prst="rect">
              <a:avLst/>
            </a:prstGeom>
            <a:solidFill>
              <a:srgbClr val="603813"/>
            </a:solidFill>
            <a:ln w="19050">
              <a:solidFill>
                <a:srgbClr val="EEDB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Q</a:t>
              </a:r>
              <a:endParaRPr lang="ko-KR" altLang="en-US" sz="1100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FFB19B6-A50E-DD8F-7F85-5F6823991B5A}"/>
                </a:ext>
              </a:extLst>
            </p:cNvPr>
            <p:cNvSpPr/>
            <p:nvPr/>
          </p:nvSpPr>
          <p:spPr>
            <a:xfrm>
              <a:off x="3042047" y="3308177"/>
              <a:ext cx="364513" cy="265521"/>
            </a:xfrm>
            <a:prstGeom prst="rect">
              <a:avLst/>
            </a:prstGeom>
            <a:solidFill>
              <a:srgbClr val="603813"/>
            </a:solidFill>
            <a:ln w="19050">
              <a:solidFill>
                <a:srgbClr val="EEDB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E</a:t>
              </a:r>
              <a:endParaRPr lang="ko-KR" altLang="en-US" sz="1100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F94E4D1-4A59-55ED-5A53-4E6A1607087A}"/>
                </a:ext>
              </a:extLst>
            </p:cNvPr>
            <p:cNvSpPr/>
            <p:nvPr/>
          </p:nvSpPr>
          <p:spPr>
            <a:xfrm>
              <a:off x="3042047" y="3773866"/>
              <a:ext cx="430122" cy="265521"/>
            </a:xfrm>
            <a:prstGeom prst="rect">
              <a:avLst/>
            </a:prstGeom>
            <a:solidFill>
              <a:srgbClr val="603813"/>
            </a:solidFill>
            <a:ln w="19050">
              <a:solidFill>
                <a:srgbClr val="EEDB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Alt</a:t>
              </a:r>
              <a:endParaRPr lang="ko-KR" altLang="en-US" sz="1100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E0488D8-ED32-41E6-A58A-B9D73FC4B74D}"/>
                </a:ext>
              </a:extLst>
            </p:cNvPr>
            <p:cNvSpPr/>
            <p:nvPr/>
          </p:nvSpPr>
          <p:spPr>
            <a:xfrm>
              <a:off x="3044769" y="4250288"/>
              <a:ext cx="968299" cy="265521"/>
            </a:xfrm>
            <a:prstGeom prst="rect">
              <a:avLst/>
            </a:prstGeom>
            <a:solidFill>
              <a:srgbClr val="603813"/>
            </a:solidFill>
            <a:ln w="19050">
              <a:solidFill>
                <a:srgbClr val="EEDB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더블 클릭</a:t>
              </a:r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018904" y="1999178"/>
            <a:ext cx="6435634" cy="367010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273" y="84226"/>
            <a:ext cx="2294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/>
              <a:t>솔루나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UI </a:t>
            </a:r>
            <a:r>
              <a:rPr lang="ko-KR" altLang="en-US" sz="1600" b="1" dirty="0"/>
              <a:t>디자인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1273" y="369332"/>
            <a:ext cx="3275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설정창</a:t>
            </a:r>
            <a:r>
              <a:rPr lang="ko-KR" altLang="en-US" sz="2400" dirty="0"/>
              <a:t> </a:t>
            </a:r>
            <a:r>
              <a:rPr lang="en-US" altLang="ko-KR" sz="2400" dirty="0"/>
              <a:t>UI </a:t>
            </a:r>
            <a:r>
              <a:rPr lang="ko-KR" altLang="en-US" sz="2400" dirty="0" err="1"/>
              <a:t>팝업창</a:t>
            </a:r>
            <a:endParaRPr lang="ko-KR" altLang="en-US" sz="2400" dirty="0"/>
          </a:p>
        </p:txBody>
      </p:sp>
      <p:sp>
        <p:nvSpPr>
          <p:cNvPr id="7" name="직사각형 6"/>
          <p:cNvSpPr/>
          <p:nvPr/>
        </p:nvSpPr>
        <p:spPr>
          <a:xfrm>
            <a:off x="878836" y="1347089"/>
            <a:ext cx="536263" cy="52856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F9F7F2E5-5DAF-0F7B-A044-CB9F201B06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319" y="1776286"/>
            <a:ext cx="1423688" cy="603166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4700193" y="1904895"/>
            <a:ext cx="128319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">
                    <a:schemeClr val="accent3">
                      <a:lumMod val="50000"/>
                      <a:alpha val="40000"/>
                    </a:schemeClr>
                  </a:glow>
                </a:effectLst>
                <a:latin typeface="Algerian" panose="04020705040A02060702" pitchFamily="82" charset="0"/>
              </a:rPr>
              <a:t>사운드 설정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797809" y="1393344"/>
            <a:ext cx="1015996" cy="3829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508100" y="1398693"/>
            <a:ext cx="1071790" cy="2689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269318" y="2417309"/>
            <a:ext cx="607002" cy="47266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639319" y="1776286"/>
            <a:ext cx="1423688" cy="6031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505088" y="1767394"/>
            <a:ext cx="1449842" cy="537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463554" y="2417309"/>
            <a:ext cx="1770086" cy="4726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92641" y="4902272"/>
            <a:ext cx="1772505" cy="51345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29786" y="1116102"/>
            <a:ext cx="7439698" cy="482314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65210" y="1275047"/>
            <a:ext cx="305662" cy="305662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1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500834" y="1070319"/>
            <a:ext cx="305662" cy="30566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2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3797809" y="1076229"/>
            <a:ext cx="305662" cy="30566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3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1101976" y="2500811"/>
            <a:ext cx="305662" cy="30566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6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3909838" y="2512654"/>
            <a:ext cx="305662" cy="305662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7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4986704" y="4923878"/>
            <a:ext cx="305662" cy="305662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8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124379" y="1127245"/>
            <a:ext cx="344531" cy="305662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9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333656" y="1936010"/>
            <a:ext cx="305662" cy="30566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5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2190883" y="1893388"/>
            <a:ext cx="305662" cy="30566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516983" y="0"/>
            <a:ext cx="3587931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err="1"/>
              <a:t>팝업창</a:t>
            </a:r>
            <a:r>
              <a:rPr lang="ko-KR" altLang="en-US" sz="1200" dirty="0"/>
              <a:t> 종료의 기능을 띈다</a:t>
            </a:r>
            <a:r>
              <a:rPr lang="en-US" altLang="ko-KR" sz="1200" dirty="0"/>
              <a:t>. </a:t>
            </a:r>
            <a:br>
              <a:rPr lang="en-US" altLang="ko-KR" sz="1200" dirty="0"/>
            </a:br>
            <a:r>
              <a:rPr lang="ko-KR" altLang="en-US" sz="1200" dirty="0"/>
              <a:t>아래와 같이 노란 배경에 갈색 화살표 모양을 띄게 제작한다</a:t>
            </a:r>
            <a:endParaRPr lang="en-US" altLang="ko-KR" sz="12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/>
              <a:t>Settings</a:t>
            </a:r>
            <a:r>
              <a:rPr lang="ko-KR" altLang="en-US" sz="1200" dirty="0"/>
              <a:t>라는 글자를 띄워 유저에게 </a:t>
            </a:r>
            <a:r>
              <a:rPr lang="ko-KR" altLang="en-US" sz="1200" dirty="0" err="1"/>
              <a:t>설정창이</a:t>
            </a:r>
            <a:r>
              <a:rPr lang="ko-KR" altLang="en-US" sz="1200" dirty="0"/>
              <a:t> 떠있는 상태임을 인지시킨다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ko-KR" altLang="en-US" sz="1200" dirty="0"/>
              <a:t>검정색과 보라색의 </a:t>
            </a:r>
            <a:r>
              <a:rPr lang="ko-KR" altLang="en-US" sz="1200" dirty="0" err="1"/>
              <a:t>그라데이션으로</a:t>
            </a:r>
            <a:r>
              <a:rPr lang="ko-KR" altLang="en-US" sz="1200" dirty="0"/>
              <a:t> 제작한다</a:t>
            </a:r>
            <a:r>
              <a:rPr lang="en-US" altLang="ko-KR" sz="1200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 현재 남은 시간을 멈춰진 형태로 표시한다</a:t>
            </a:r>
            <a:r>
              <a:rPr lang="en-US" altLang="ko-KR" sz="1200" dirty="0"/>
              <a:t>. </a:t>
            </a:r>
            <a:r>
              <a:rPr lang="ko-KR" altLang="en-US" sz="1200" dirty="0"/>
              <a:t>유저가 화면으로 돌아가지 않아도 시간을 </a:t>
            </a:r>
            <a:br>
              <a:rPr lang="en-US" altLang="ko-KR" sz="1200" dirty="0"/>
            </a:br>
            <a:r>
              <a:rPr lang="ko-KR" altLang="en-US" sz="1200" dirty="0"/>
              <a:t>알 수 있게 한다</a:t>
            </a:r>
            <a:r>
              <a:rPr lang="en-US" altLang="ko-KR" sz="1200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버튼 내에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조작키</a:t>
            </a:r>
            <a:r>
              <a:rPr lang="en-US" altLang="ko-KR" sz="1200" dirty="0"/>
              <a:t>’</a:t>
            </a:r>
            <a:r>
              <a:rPr lang="ko-KR" altLang="en-US" sz="1200" dirty="0"/>
              <a:t>라는 글씨를 삽입한다</a:t>
            </a:r>
            <a:r>
              <a:rPr lang="en-US" altLang="ko-KR" sz="1200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버튼 내에 </a:t>
            </a:r>
            <a:r>
              <a:rPr lang="en-US" altLang="ko-KR" sz="1200" dirty="0"/>
              <a:t>‘</a:t>
            </a:r>
            <a:r>
              <a:rPr lang="ko-KR" altLang="en-US" sz="1200" dirty="0"/>
              <a:t>사운드</a:t>
            </a:r>
            <a:r>
              <a:rPr lang="en-US" altLang="ko-KR" sz="1200" dirty="0"/>
              <a:t> </a:t>
            </a:r>
            <a:r>
              <a:rPr lang="ko-KR" altLang="en-US" sz="1200" dirty="0"/>
              <a:t>설정</a:t>
            </a:r>
            <a:r>
              <a:rPr lang="en-US" altLang="ko-KR" sz="1200" dirty="0"/>
              <a:t>‘</a:t>
            </a:r>
            <a:r>
              <a:rPr lang="ko-KR" altLang="en-US" sz="1200" dirty="0"/>
              <a:t>이라는 글씨를 삽입한다</a:t>
            </a:r>
            <a:r>
              <a:rPr lang="en-US" altLang="ko-KR" sz="1200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기존 </a:t>
            </a:r>
            <a:r>
              <a:rPr lang="ko-KR" altLang="en-US" sz="1200" dirty="0" err="1"/>
              <a:t>에셋</a:t>
            </a:r>
            <a:r>
              <a:rPr lang="ko-KR" altLang="en-US" sz="1200" dirty="0"/>
              <a:t> </a:t>
            </a:r>
            <a:r>
              <a:rPr lang="en-US" altLang="ko-KR" sz="1200" dirty="0"/>
              <a:t>‘’</a:t>
            </a:r>
            <a:r>
              <a:rPr lang="ko-KR" altLang="en-US" sz="1200" dirty="0"/>
              <a:t>을 사용 후 새로 </a:t>
            </a:r>
            <a:r>
              <a:rPr lang="ko-KR" altLang="en-US" sz="1200" dirty="0" err="1"/>
              <a:t>레이어를</a:t>
            </a:r>
            <a:r>
              <a:rPr lang="ko-KR" altLang="en-US" sz="1200" dirty="0"/>
              <a:t> 만들어 글자를 </a:t>
            </a:r>
            <a:r>
              <a:rPr lang="en-US" altLang="ko-KR" sz="1200" dirty="0"/>
              <a:t>UI </a:t>
            </a:r>
            <a:r>
              <a:rPr lang="ko-KR" altLang="en-US" sz="1200" dirty="0"/>
              <a:t>이미지의 </a:t>
            </a:r>
            <a:r>
              <a:rPr lang="ko-KR" altLang="en-US" sz="1200" dirty="0" err="1"/>
              <a:t>정중앙에</a:t>
            </a:r>
            <a:r>
              <a:rPr lang="ko-KR" altLang="en-US" sz="1200" dirty="0"/>
              <a:t> 위치시킨다</a:t>
            </a:r>
            <a:r>
              <a:rPr lang="en-US" altLang="ko-KR" sz="1200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기존 </a:t>
            </a:r>
            <a:r>
              <a:rPr lang="ko-KR" altLang="en-US" sz="1200" dirty="0" err="1"/>
              <a:t>에셋과</a:t>
            </a:r>
            <a:r>
              <a:rPr lang="ko-KR" altLang="en-US" sz="1200" dirty="0"/>
              <a:t> 유사한 형태의 색상으로 심플하게 제작해 직관성을 높인다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ko-KR" altLang="en-US" sz="1200" dirty="0"/>
              <a:t>이름을 </a:t>
            </a:r>
            <a:r>
              <a:rPr lang="en-US" altLang="ko-KR" sz="1200" dirty="0" err="1"/>
              <a:t>Normal_Textbar</a:t>
            </a:r>
            <a:r>
              <a:rPr lang="ko-KR" altLang="en-US" sz="1200" dirty="0"/>
              <a:t>로 제작한다</a:t>
            </a:r>
            <a:r>
              <a:rPr lang="en-US" altLang="ko-KR" sz="1200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확인과 취소의 색을 해당 이미지와 같은 푸른</a:t>
            </a:r>
            <a:r>
              <a:rPr lang="en-US" altLang="ko-KR" sz="1200" dirty="0"/>
              <a:t>, </a:t>
            </a:r>
            <a:r>
              <a:rPr lang="ko-KR" altLang="en-US" sz="1200" dirty="0"/>
              <a:t>붉은색으로 제작해 취소 버튼을 누르기 전 유저가 한 번 더 생각하게 한다</a:t>
            </a:r>
            <a:r>
              <a:rPr lang="en-US" altLang="ko-KR" sz="1200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해당 색과 같이 화면을 제작해 게임의 분위기와 엇나가지 않게 한다</a:t>
            </a:r>
            <a:r>
              <a:rPr lang="en-US" altLang="ko-KR" sz="1200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안이 투명한 검고 얇은 네모 라인을 제작해 설명과 팝업창의 </a:t>
            </a:r>
            <a:r>
              <a:rPr lang="ko-KR" altLang="en-US" sz="1200" dirty="0" err="1"/>
              <a:t>구분점을</a:t>
            </a:r>
            <a:r>
              <a:rPr lang="ko-KR" altLang="en-US" sz="1200" dirty="0"/>
              <a:t> 준다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endParaRPr lang="en-US" altLang="ko-KR" sz="12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12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1200" dirty="0"/>
          </a:p>
        </p:txBody>
      </p:sp>
      <p:pic>
        <p:nvPicPr>
          <p:cNvPr id="1026" name="Picture 2" descr="https://i.pinimg.com/564x/28/74/60/2874605438bd1d68362083c26061615d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3067" b="48533" l="31794" r="4209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898" t="33309" r="58196" b="52550"/>
          <a:stretch/>
        </p:blipFill>
        <p:spPr bwMode="auto">
          <a:xfrm>
            <a:off x="898360" y="1365472"/>
            <a:ext cx="531223" cy="505097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직사각형 87"/>
          <p:cNvSpPr/>
          <p:nvPr/>
        </p:nvSpPr>
        <p:spPr>
          <a:xfrm>
            <a:off x="502237" y="2073790"/>
            <a:ext cx="472520" cy="305662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10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9" name="그림 8" descr="텍스트, 모니터, 시계, 닫기이(가) 표시된 사진">
            <a:extLst>
              <a:ext uri="{FF2B5EF4-FFF2-40B4-BE49-F238E27FC236}">
                <a16:creationId xmlns:a16="http://schemas.microsoft.com/office/drawing/2014/main" id="{4D8007C0-891F-5133-85DB-2DA31816E6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86" y="1766823"/>
            <a:ext cx="1423688" cy="603166"/>
          </a:xfrm>
          <a:prstGeom prst="rect">
            <a:avLst/>
          </a:prstGeom>
        </p:spPr>
      </p:pic>
      <p:sp>
        <p:nvSpPr>
          <p:cNvPr id="90" name="직사각형 89"/>
          <p:cNvSpPr/>
          <p:nvPr/>
        </p:nvSpPr>
        <p:spPr>
          <a:xfrm>
            <a:off x="2561756" y="1899814"/>
            <a:ext cx="128319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400" b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">
                    <a:schemeClr val="accent3">
                      <a:lumMod val="50000"/>
                      <a:alpha val="40000"/>
                    </a:schemeClr>
                  </a:glow>
                </a:effectLst>
                <a:latin typeface="Algerian" panose="04020705040A02060702" pitchFamily="82" charset="0"/>
              </a:rPr>
              <a:t>조작키</a:t>
            </a:r>
            <a:endParaRPr lang="ko-KR" altLang="en-US" sz="1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">
                  <a:schemeClr val="accent3">
                    <a:lumMod val="50000"/>
                    <a:alpha val="40000"/>
                  </a:schemeClr>
                </a:glow>
              </a:effectLs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95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1273" y="84226"/>
            <a:ext cx="2294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/>
              <a:t>솔루나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UI </a:t>
            </a:r>
            <a:r>
              <a:rPr lang="ko-KR" altLang="en-US" sz="1600" b="1" dirty="0"/>
              <a:t>디자인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1273" y="369332"/>
            <a:ext cx="3275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사운드  </a:t>
            </a:r>
            <a:r>
              <a:rPr lang="en-US" altLang="ko-KR" sz="2400" dirty="0"/>
              <a:t>UI </a:t>
            </a:r>
            <a:r>
              <a:rPr lang="ko-KR" altLang="en-US" sz="2400" dirty="0" err="1"/>
              <a:t>팝업창</a:t>
            </a:r>
            <a:endParaRPr lang="ko-KR" altLang="en-US" sz="2400" dirty="0"/>
          </a:p>
        </p:txBody>
      </p:sp>
      <p:sp>
        <p:nvSpPr>
          <p:cNvPr id="54" name="TextBox 53"/>
          <p:cNvSpPr txBox="1"/>
          <p:nvPr/>
        </p:nvSpPr>
        <p:spPr>
          <a:xfrm>
            <a:off x="8516983" y="0"/>
            <a:ext cx="3587931" cy="3936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사운드 퍼즐을 위해 사운드 활성화를 권유하는 문구를 저 위치에 배치한다</a:t>
            </a:r>
            <a:r>
              <a:rPr lang="en-US" altLang="ko-KR" sz="1200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 err="1"/>
              <a:t>Normal_Textbar</a:t>
            </a:r>
            <a:r>
              <a:rPr lang="ko-KR" altLang="en-US" sz="1200" dirty="0"/>
              <a:t>의 이미지의</a:t>
            </a:r>
            <a:r>
              <a:rPr lang="en-US" altLang="ko-KR" sz="1200" dirty="0"/>
              <a:t> </a:t>
            </a:r>
            <a:r>
              <a:rPr lang="ko-KR" altLang="en-US" sz="1200" dirty="0"/>
              <a:t>사이즈를 변경해 제작한다</a:t>
            </a:r>
            <a:r>
              <a:rPr lang="en-US" altLang="ko-KR" sz="1200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비활성화 된 버튼을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해당 이미지로 변경한다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ko-KR" altLang="en-US" sz="1200" dirty="0"/>
              <a:t>이미지의 색상대로 버튼 모양을 제작해 배치한다</a:t>
            </a:r>
            <a:r>
              <a:rPr lang="en-US" altLang="ko-KR" sz="1200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비활성화 된 버튼으로 사용한다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ko-KR" altLang="en-US" sz="1200" dirty="0"/>
              <a:t>이미지의 색상대로 버튼 모양을 제작해 배치한다</a:t>
            </a:r>
            <a:r>
              <a:rPr lang="en-US" altLang="ko-KR" sz="1200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3P</a:t>
            </a:r>
            <a:r>
              <a:rPr lang="ko-KR" altLang="en-US" sz="1200" dirty="0"/>
              <a:t>와 다른 것 중 설명되지 않은 것이 있다면 </a:t>
            </a:r>
            <a:r>
              <a:rPr lang="en-US" altLang="ko-KR" sz="1200" dirty="0"/>
              <a:t>3P</a:t>
            </a:r>
            <a:r>
              <a:rPr lang="ko-KR" altLang="en-US" sz="1200" dirty="0"/>
              <a:t>를 기준으로 제작한다</a:t>
            </a:r>
            <a:r>
              <a:rPr lang="en-US" altLang="ko-KR" sz="1200" dirty="0"/>
              <a:t>.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77AB27F-5299-791E-CDE7-4AA5C745FD48}"/>
              </a:ext>
            </a:extLst>
          </p:cNvPr>
          <p:cNvSpPr/>
          <p:nvPr/>
        </p:nvSpPr>
        <p:spPr>
          <a:xfrm>
            <a:off x="1329492" y="1308533"/>
            <a:ext cx="6590145" cy="4240933"/>
          </a:xfrm>
          <a:prstGeom prst="rect">
            <a:avLst/>
          </a:prstGeom>
          <a:gradFill flip="none" rotWithShape="1">
            <a:gsLst>
              <a:gs pos="6000">
                <a:srgbClr val="BCB7FF">
                  <a:alpha val="87451"/>
                </a:srgbClr>
              </a:gs>
              <a:gs pos="81000">
                <a:srgbClr val="708DEA">
                  <a:alpha val="87451"/>
                </a:srgbClr>
              </a:gs>
            </a:gsLst>
            <a:lin ang="0" scaled="1"/>
            <a:tileRect/>
          </a:gra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05C13E7-5CD9-9C9E-D99A-B0E3E3DF54C7}"/>
              </a:ext>
            </a:extLst>
          </p:cNvPr>
          <p:cNvSpPr/>
          <p:nvPr/>
        </p:nvSpPr>
        <p:spPr>
          <a:xfrm>
            <a:off x="3285264" y="3077794"/>
            <a:ext cx="2783557" cy="546760"/>
          </a:xfrm>
          <a:prstGeom prst="rect">
            <a:avLst/>
          </a:prstGeom>
          <a:solidFill>
            <a:srgbClr val="603813"/>
          </a:solidFill>
          <a:ln w="19050">
            <a:solidFill>
              <a:srgbClr val="EED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25" name="직사각형 24"/>
          <p:cNvSpPr/>
          <p:nvPr/>
        </p:nvSpPr>
        <p:spPr>
          <a:xfrm>
            <a:off x="1726602" y="2080023"/>
            <a:ext cx="5795925" cy="3159862"/>
          </a:xfrm>
          <a:prstGeom prst="rect">
            <a:avLst/>
          </a:prstGeom>
          <a:noFill/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/>
          <p:cNvSpPr txBox="1"/>
          <p:nvPr/>
        </p:nvSpPr>
        <p:spPr>
          <a:xfrm>
            <a:off x="3036436" y="2404741"/>
            <a:ext cx="3103811" cy="413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ffectLst>
                  <a:glow rad="12700">
                    <a:schemeClr val="accent3">
                      <a:lumMod val="50000"/>
                      <a:alpha val="40000"/>
                    </a:schemeClr>
                  </a:glow>
                </a:effectLst>
                <a:latin typeface="Algerian" panose="04020705040A02060702" pitchFamily="82" charset="0"/>
              </a:rPr>
              <a:t>사운드를 활성화해주세요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22239AD-E144-6DD1-E127-281C20A8A326}"/>
              </a:ext>
            </a:extLst>
          </p:cNvPr>
          <p:cNvSpPr/>
          <p:nvPr/>
        </p:nvSpPr>
        <p:spPr>
          <a:xfrm>
            <a:off x="4565415" y="3140019"/>
            <a:ext cx="248495" cy="412696"/>
          </a:xfrm>
          <a:prstGeom prst="roundRect">
            <a:avLst/>
          </a:prstGeom>
          <a:solidFill>
            <a:srgbClr val="9E5E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32A44E-1E9C-5B06-EC18-E76CBE37A80F}"/>
              </a:ext>
            </a:extLst>
          </p:cNvPr>
          <p:cNvSpPr/>
          <p:nvPr/>
        </p:nvSpPr>
        <p:spPr>
          <a:xfrm>
            <a:off x="3989830" y="3140019"/>
            <a:ext cx="245508" cy="412696"/>
          </a:xfrm>
          <a:prstGeom prst="roundRect">
            <a:avLst/>
          </a:prstGeom>
          <a:solidFill>
            <a:srgbClr val="AF9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CFC8352-3BFC-D4AC-017D-1440B3721DB6}"/>
              </a:ext>
            </a:extLst>
          </p:cNvPr>
          <p:cNvSpPr/>
          <p:nvPr/>
        </p:nvSpPr>
        <p:spPr>
          <a:xfrm>
            <a:off x="3413571" y="3140019"/>
            <a:ext cx="245508" cy="412696"/>
          </a:xfrm>
          <a:prstGeom prst="roundRect">
            <a:avLst/>
          </a:prstGeom>
          <a:solidFill>
            <a:srgbClr val="AF9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F00A2319-D0A1-2C6A-5B56-64A295CBA032}"/>
              </a:ext>
            </a:extLst>
          </p:cNvPr>
          <p:cNvSpPr/>
          <p:nvPr/>
        </p:nvSpPr>
        <p:spPr>
          <a:xfrm>
            <a:off x="5149934" y="3140019"/>
            <a:ext cx="248495" cy="412696"/>
          </a:xfrm>
          <a:prstGeom prst="roundRect">
            <a:avLst/>
          </a:prstGeom>
          <a:solidFill>
            <a:srgbClr val="AF9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6769FBE-1646-8232-1A94-74A3ADC23D1E}"/>
              </a:ext>
            </a:extLst>
          </p:cNvPr>
          <p:cNvSpPr/>
          <p:nvPr/>
        </p:nvSpPr>
        <p:spPr>
          <a:xfrm>
            <a:off x="5725876" y="3140019"/>
            <a:ext cx="248495" cy="412696"/>
          </a:xfrm>
          <a:prstGeom prst="roundRect">
            <a:avLst/>
          </a:prstGeom>
          <a:solidFill>
            <a:srgbClr val="AF9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79C97A-A4AA-373E-FD49-C90D6501140D}"/>
              </a:ext>
            </a:extLst>
          </p:cNvPr>
          <p:cNvSpPr/>
          <p:nvPr/>
        </p:nvSpPr>
        <p:spPr>
          <a:xfrm>
            <a:off x="6512290" y="3980113"/>
            <a:ext cx="598712" cy="543304"/>
          </a:xfrm>
          <a:prstGeom prst="rect">
            <a:avLst/>
          </a:prstGeom>
          <a:solidFill>
            <a:srgbClr val="603813"/>
          </a:solidFill>
          <a:ln w="19050">
            <a:solidFill>
              <a:srgbClr val="EED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50%</a:t>
            </a:r>
            <a:endParaRPr lang="ko-KR" altLang="en-US" sz="14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0F5BF31-59A8-37B9-B788-0CA8A9D937FB}"/>
              </a:ext>
            </a:extLst>
          </p:cNvPr>
          <p:cNvSpPr/>
          <p:nvPr/>
        </p:nvSpPr>
        <p:spPr>
          <a:xfrm>
            <a:off x="2073019" y="3109820"/>
            <a:ext cx="945546" cy="474921"/>
          </a:xfrm>
          <a:prstGeom prst="rect">
            <a:avLst/>
          </a:prstGeom>
          <a:solidFill>
            <a:srgbClr val="603813"/>
          </a:solidFill>
          <a:ln w="19050">
            <a:solidFill>
              <a:srgbClr val="EED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배경음</a:t>
            </a:r>
            <a:endParaRPr lang="ko-KR" altLang="en-US" sz="14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4C2024F-228A-E2D1-9D8F-BEEB37C777E6}"/>
              </a:ext>
            </a:extLst>
          </p:cNvPr>
          <p:cNvSpPr/>
          <p:nvPr/>
        </p:nvSpPr>
        <p:spPr>
          <a:xfrm>
            <a:off x="3293579" y="3976657"/>
            <a:ext cx="2783557" cy="546760"/>
          </a:xfrm>
          <a:prstGeom prst="rect">
            <a:avLst/>
          </a:prstGeom>
          <a:solidFill>
            <a:srgbClr val="603813"/>
          </a:solidFill>
          <a:ln w="19050">
            <a:solidFill>
              <a:srgbClr val="EED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8CEAFDA1-4634-C289-E1E1-E13CE53539B1}"/>
              </a:ext>
            </a:extLst>
          </p:cNvPr>
          <p:cNvSpPr/>
          <p:nvPr/>
        </p:nvSpPr>
        <p:spPr>
          <a:xfrm>
            <a:off x="4573730" y="4038881"/>
            <a:ext cx="248495" cy="412696"/>
          </a:xfrm>
          <a:prstGeom prst="roundRect">
            <a:avLst/>
          </a:prstGeom>
          <a:solidFill>
            <a:srgbClr val="9E5E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A38D61C0-21D2-2173-9249-A33118A28A51}"/>
              </a:ext>
            </a:extLst>
          </p:cNvPr>
          <p:cNvSpPr/>
          <p:nvPr/>
        </p:nvSpPr>
        <p:spPr>
          <a:xfrm>
            <a:off x="3998145" y="4038881"/>
            <a:ext cx="245508" cy="412696"/>
          </a:xfrm>
          <a:prstGeom prst="roundRect">
            <a:avLst/>
          </a:prstGeom>
          <a:solidFill>
            <a:srgbClr val="AF9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A36DE340-2189-43F1-5CA2-282CEF3BDD8C}"/>
              </a:ext>
            </a:extLst>
          </p:cNvPr>
          <p:cNvSpPr/>
          <p:nvPr/>
        </p:nvSpPr>
        <p:spPr>
          <a:xfrm>
            <a:off x="3421886" y="4038881"/>
            <a:ext cx="245508" cy="412696"/>
          </a:xfrm>
          <a:prstGeom prst="roundRect">
            <a:avLst/>
          </a:prstGeom>
          <a:solidFill>
            <a:srgbClr val="AF9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96F46A6D-37A3-A0CE-3DBE-0FC2B533070B}"/>
              </a:ext>
            </a:extLst>
          </p:cNvPr>
          <p:cNvSpPr/>
          <p:nvPr/>
        </p:nvSpPr>
        <p:spPr>
          <a:xfrm>
            <a:off x="5158249" y="4038881"/>
            <a:ext cx="248495" cy="412696"/>
          </a:xfrm>
          <a:prstGeom prst="roundRect">
            <a:avLst/>
          </a:prstGeom>
          <a:solidFill>
            <a:srgbClr val="AF9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F126FABF-52A1-10C2-97BF-6C2140582A0D}"/>
              </a:ext>
            </a:extLst>
          </p:cNvPr>
          <p:cNvSpPr/>
          <p:nvPr/>
        </p:nvSpPr>
        <p:spPr>
          <a:xfrm>
            <a:off x="5734191" y="4038881"/>
            <a:ext cx="248495" cy="412696"/>
          </a:xfrm>
          <a:prstGeom prst="roundRect">
            <a:avLst/>
          </a:prstGeom>
          <a:solidFill>
            <a:srgbClr val="AF9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F46B430-159C-9B49-1BC0-2C5BC53E73F7}"/>
              </a:ext>
            </a:extLst>
          </p:cNvPr>
          <p:cNvSpPr/>
          <p:nvPr/>
        </p:nvSpPr>
        <p:spPr>
          <a:xfrm>
            <a:off x="2070658" y="4008682"/>
            <a:ext cx="945546" cy="474921"/>
          </a:xfrm>
          <a:prstGeom prst="rect">
            <a:avLst/>
          </a:prstGeom>
          <a:solidFill>
            <a:srgbClr val="603813"/>
          </a:solidFill>
          <a:ln w="19050">
            <a:solidFill>
              <a:srgbClr val="EED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효과음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B3D143A-A8A3-077E-9C0D-E321D6FFDC9F}"/>
              </a:ext>
            </a:extLst>
          </p:cNvPr>
          <p:cNvSpPr/>
          <p:nvPr/>
        </p:nvSpPr>
        <p:spPr>
          <a:xfrm>
            <a:off x="5645522" y="4790292"/>
            <a:ext cx="601072" cy="344868"/>
          </a:xfrm>
          <a:prstGeom prst="rect">
            <a:avLst/>
          </a:prstGeom>
          <a:solidFill>
            <a:srgbClr val="002060"/>
          </a:solidFill>
          <a:ln w="19050">
            <a:solidFill>
              <a:srgbClr val="EED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확인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218CE3B-4B12-B865-79CB-62D683C9679C}"/>
              </a:ext>
            </a:extLst>
          </p:cNvPr>
          <p:cNvSpPr/>
          <p:nvPr/>
        </p:nvSpPr>
        <p:spPr>
          <a:xfrm>
            <a:off x="6464465" y="4776752"/>
            <a:ext cx="601072" cy="344868"/>
          </a:xfrm>
          <a:prstGeom prst="rect">
            <a:avLst/>
          </a:prstGeom>
          <a:solidFill>
            <a:srgbClr val="FF0000"/>
          </a:solidFill>
          <a:ln w="19050">
            <a:solidFill>
              <a:srgbClr val="EED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취소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AE44F5-609F-307C-51E9-501BFEC48962}"/>
              </a:ext>
            </a:extLst>
          </p:cNvPr>
          <p:cNvSpPr txBox="1"/>
          <p:nvPr/>
        </p:nvSpPr>
        <p:spPr>
          <a:xfrm>
            <a:off x="6288449" y="1383168"/>
            <a:ext cx="1475430" cy="413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gradFill>
                  <a:gsLst>
                    <a:gs pos="100000">
                      <a:schemeClr val="tx1"/>
                    </a:gs>
                    <a:gs pos="0">
                      <a:srgbClr val="5A2781"/>
                    </a:gs>
                  </a:gsLst>
                  <a:lin ang="5400000" scaled="0"/>
                </a:gradFill>
                <a:effectLst>
                  <a:glow rad="12700">
                    <a:schemeClr val="accent3">
                      <a:lumMod val="50000"/>
                      <a:alpha val="40000"/>
                    </a:schemeClr>
                  </a:glow>
                </a:effectLst>
                <a:latin typeface="Algerian" panose="04020705040A02060702" pitchFamily="82" charset="0"/>
              </a:rPr>
              <a:t>settings</a:t>
            </a:r>
            <a:endParaRPr lang="ko-KR" altLang="en-US" b="1" dirty="0">
              <a:gradFill>
                <a:gsLst>
                  <a:gs pos="100000">
                    <a:schemeClr val="tx1"/>
                  </a:gs>
                  <a:gs pos="0">
                    <a:srgbClr val="5A2781"/>
                  </a:gs>
                </a:gsLst>
                <a:lin ang="5400000" scaled="0"/>
              </a:gradFill>
              <a:effectLst>
                <a:glow rad="12700">
                  <a:schemeClr val="accent3">
                    <a:lumMod val="50000"/>
                    <a:alpha val="40000"/>
                  </a:schemeClr>
                </a:glow>
              </a:effectLst>
              <a:latin typeface="Algerian" panose="04020705040A02060702" pitchFamily="8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EEA1F3-EC2F-F92D-9FFA-88EB1AAAC66B}"/>
              </a:ext>
            </a:extLst>
          </p:cNvPr>
          <p:cNvSpPr txBox="1"/>
          <p:nvPr/>
        </p:nvSpPr>
        <p:spPr>
          <a:xfrm>
            <a:off x="4080192" y="1414263"/>
            <a:ext cx="1078057" cy="413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gradFill>
                  <a:gsLst>
                    <a:gs pos="100000">
                      <a:schemeClr val="tx1"/>
                    </a:gs>
                    <a:gs pos="0">
                      <a:srgbClr val="002060"/>
                    </a:gs>
                  </a:gsLst>
                  <a:lin ang="5400000" scaled="0"/>
                </a:gradFill>
                <a:effectLst>
                  <a:glow rad="12700">
                    <a:schemeClr val="accent3">
                      <a:lumMod val="50000"/>
                      <a:alpha val="40000"/>
                    </a:schemeClr>
                  </a:glow>
                </a:effectLst>
                <a:latin typeface="+mj-ea"/>
                <a:ea typeface="+mj-ea"/>
              </a:rPr>
              <a:t>29 : 12</a:t>
            </a:r>
            <a:endParaRPr lang="ko-KR" altLang="en-US" sz="900" dirty="0">
              <a:gradFill>
                <a:gsLst>
                  <a:gs pos="100000">
                    <a:schemeClr val="tx1"/>
                  </a:gs>
                  <a:gs pos="0">
                    <a:srgbClr val="002060"/>
                  </a:gs>
                </a:gsLst>
                <a:lin ang="5400000" scaled="0"/>
              </a:gradFill>
              <a:effectLst>
                <a:glow rad="12700">
                  <a:schemeClr val="accent3">
                    <a:lumMod val="50000"/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B6723E0-3397-4784-81AE-89D93CC8FFA8}"/>
              </a:ext>
            </a:extLst>
          </p:cNvPr>
          <p:cNvSpPr/>
          <p:nvPr/>
        </p:nvSpPr>
        <p:spPr>
          <a:xfrm>
            <a:off x="6512290" y="3066993"/>
            <a:ext cx="598712" cy="543304"/>
          </a:xfrm>
          <a:prstGeom prst="rect">
            <a:avLst/>
          </a:prstGeom>
          <a:solidFill>
            <a:srgbClr val="603813"/>
          </a:solidFill>
          <a:ln w="19050">
            <a:solidFill>
              <a:srgbClr val="EED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50%</a:t>
            </a:r>
            <a:endParaRPr lang="ko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9F7F2E5-5DAF-0F7B-A044-CB9F201B06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555" y="1797099"/>
            <a:ext cx="1357909" cy="57529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938811" y="3027951"/>
            <a:ext cx="1198786" cy="6347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pic>
        <p:nvPicPr>
          <p:cNvPr id="45" name="Picture 2" descr="https://i.pinimg.com/564x/28/74/60/2874605438bd1d68362083c26061615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067" b="48533" l="31794" r="4209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898" t="33309" r="58196" b="52550"/>
          <a:stretch/>
        </p:blipFill>
        <p:spPr bwMode="auto">
          <a:xfrm>
            <a:off x="1397833" y="1391711"/>
            <a:ext cx="595372" cy="566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61EDEAE-AD9E-CCC8-14F9-C67AFE71D120}"/>
              </a:ext>
            </a:extLst>
          </p:cNvPr>
          <p:cNvSpPr/>
          <p:nvPr/>
        </p:nvSpPr>
        <p:spPr>
          <a:xfrm>
            <a:off x="3365158" y="1896714"/>
            <a:ext cx="8968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">
                    <a:schemeClr val="accent3">
                      <a:lumMod val="50000"/>
                      <a:alpha val="40000"/>
                    </a:schemeClr>
                  </a:glow>
                </a:effectLst>
                <a:latin typeface="Algerian" panose="04020705040A02060702" pitchFamily="82" charset="0"/>
              </a:rPr>
              <a:t>조작키</a:t>
            </a:r>
            <a:endParaRPr lang="ko-KR" altLang="en-US" sz="16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">
                  <a:schemeClr val="accent3">
                    <a:lumMod val="50000"/>
                    <a:alpha val="40000"/>
                  </a:schemeClr>
                </a:glow>
              </a:effectLst>
              <a:latin typeface="Algerian" panose="04020705040A02060702" pitchFamily="82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456464" y="3001278"/>
            <a:ext cx="478724" cy="63476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44140" y="3001278"/>
            <a:ext cx="437618" cy="63476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11544" y="2404741"/>
            <a:ext cx="3138534" cy="4139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614434" y="2448300"/>
            <a:ext cx="342573" cy="342573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1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534781" y="3147373"/>
            <a:ext cx="342573" cy="342573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2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077641" y="3159288"/>
            <a:ext cx="342573" cy="342573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3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565081" y="3138073"/>
            <a:ext cx="342573" cy="342573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6" name="그림 15" descr="텍스트, 모니터, 시계, 닫기이(가) 표시된 사진">
            <a:extLst>
              <a:ext uri="{FF2B5EF4-FFF2-40B4-BE49-F238E27FC236}">
                <a16:creationId xmlns:a16="http://schemas.microsoft.com/office/drawing/2014/main" id="{50E851A3-8993-5927-DE6D-AAD3A88118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791" y="1797104"/>
            <a:ext cx="1423688" cy="60316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862D547-C348-4A4B-32C2-754456B1CA63}"/>
              </a:ext>
            </a:extLst>
          </p:cNvPr>
          <p:cNvSpPr/>
          <p:nvPr/>
        </p:nvSpPr>
        <p:spPr>
          <a:xfrm>
            <a:off x="4813910" y="1926904"/>
            <a:ext cx="128319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">
                    <a:schemeClr val="accent3">
                      <a:lumMod val="50000"/>
                      <a:alpha val="40000"/>
                    </a:schemeClr>
                  </a:glow>
                </a:effectLst>
                <a:latin typeface="Algerian" panose="04020705040A02060702" pitchFamily="82" charset="0"/>
              </a:rPr>
              <a:t>사운드 설정</a:t>
            </a:r>
          </a:p>
        </p:txBody>
      </p:sp>
    </p:spTree>
    <p:extLst>
      <p:ext uri="{BB962C8B-B14F-4D97-AF65-F5344CB8AC3E}">
        <p14:creationId xmlns:p14="http://schemas.microsoft.com/office/powerpoint/2010/main" val="1255337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1273" y="84226"/>
            <a:ext cx="2294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/>
              <a:t>솔루나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UI </a:t>
            </a:r>
            <a:r>
              <a:rPr lang="ko-KR" altLang="en-US" sz="1600" b="1" dirty="0"/>
              <a:t>디자인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1273" y="369332"/>
            <a:ext cx="3275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모드 선택 화면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516983" y="0"/>
            <a:ext cx="3587931" cy="1997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화면으로 엑셀 파일에 적힌 </a:t>
            </a:r>
            <a:r>
              <a:rPr lang="ko-KR" altLang="en-US" sz="1200" dirty="0" err="1"/>
              <a:t>에셋명을</a:t>
            </a:r>
            <a:r>
              <a:rPr lang="ko-KR" altLang="en-US" sz="1200" dirty="0"/>
              <a:t> 따라 넣는다</a:t>
            </a:r>
            <a:endParaRPr lang="en-US" altLang="ko-KR" sz="12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엑셀 파일에 적힌 </a:t>
            </a:r>
            <a:r>
              <a:rPr lang="ko-KR" altLang="en-US" sz="1200" dirty="0" err="1"/>
              <a:t>에셋명을</a:t>
            </a:r>
            <a:r>
              <a:rPr lang="ko-KR" altLang="en-US" sz="1200" dirty="0"/>
              <a:t> 따라 이미지와 같은 위치에 배치한다</a:t>
            </a:r>
            <a:endParaRPr lang="en-US" altLang="ko-KR" sz="12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이미지와 같은 위치에 글자를 적어 배치한다</a:t>
            </a:r>
            <a:r>
              <a:rPr lang="en-US" altLang="ko-KR" sz="1200" dirty="0"/>
              <a:t>. </a:t>
            </a:r>
            <a:r>
              <a:rPr lang="ko-KR" altLang="en-US" sz="1200" dirty="0"/>
              <a:t>누르면 각 모드의 설명으로 이동한다</a:t>
            </a:r>
            <a:r>
              <a:rPr lang="en-US" altLang="ko-KR" sz="1200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누를 시 화면을 닫고 </a:t>
            </a:r>
            <a:r>
              <a:rPr lang="ko-KR" altLang="en-US" sz="1200" dirty="0" err="1"/>
              <a:t>메인화면으로</a:t>
            </a:r>
            <a:r>
              <a:rPr lang="ko-KR" altLang="en-US" sz="1200" dirty="0"/>
              <a:t> 이동한다</a:t>
            </a:r>
            <a:r>
              <a:rPr lang="en-US" altLang="ko-KR" sz="12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4FBFC6-27AA-709F-123C-3235CECE4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24" y="1613258"/>
            <a:ext cx="6941127" cy="3904384"/>
          </a:xfrm>
          <a:prstGeom prst="rect">
            <a:avLst/>
          </a:prstGeom>
          <a:solidFill>
            <a:srgbClr val="A18166"/>
          </a:solidFill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E20DF5D-0066-70E5-80AA-BC5E3C69F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125" y="1794619"/>
            <a:ext cx="2495235" cy="38730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B4EC2F8-CF63-C2F7-03F2-124F3EA87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251" y="2883197"/>
            <a:ext cx="1636953" cy="7787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495319-DC55-33F5-075B-059E595551B2}"/>
              </a:ext>
            </a:extLst>
          </p:cNvPr>
          <p:cNvSpPr txBox="1"/>
          <p:nvPr/>
        </p:nvSpPr>
        <p:spPr>
          <a:xfrm>
            <a:off x="3735384" y="2979783"/>
            <a:ext cx="1032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Easy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19" name="그림 18" descr="시계이(가) 표시된 사진&#10;&#10;자동 생성된 설명">
            <a:extLst>
              <a:ext uri="{FF2B5EF4-FFF2-40B4-BE49-F238E27FC236}">
                <a16:creationId xmlns:a16="http://schemas.microsoft.com/office/drawing/2014/main" id="{43F0C790-2076-8E0F-FDCB-4432513A74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252" y="3531912"/>
            <a:ext cx="1636952" cy="77874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2D57159-F5F9-12A0-117C-616E79652D46}"/>
              </a:ext>
            </a:extLst>
          </p:cNvPr>
          <p:cNvSpPr txBox="1"/>
          <p:nvPr/>
        </p:nvSpPr>
        <p:spPr>
          <a:xfrm>
            <a:off x="3735384" y="3645071"/>
            <a:ext cx="1167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Normal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F9A99C9-9F70-13DE-DF4E-328085E75D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251" y="4200419"/>
            <a:ext cx="1636952" cy="77874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6595007-2972-1AFD-600B-344A8D861584}"/>
              </a:ext>
            </a:extLst>
          </p:cNvPr>
          <p:cNvSpPr txBox="1"/>
          <p:nvPr/>
        </p:nvSpPr>
        <p:spPr>
          <a:xfrm>
            <a:off x="3735384" y="4311906"/>
            <a:ext cx="1032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Hard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7A43B40A-3E42-C244-710E-2AB276ECFD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311" y="1597429"/>
            <a:ext cx="690740" cy="690740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929983AE-7966-84B2-9196-282792D58CC3}"/>
              </a:ext>
            </a:extLst>
          </p:cNvPr>
          <p:cNvSpPr/>
          <p:nvPr/>
        </p:nvSpPr>
        <p:spPr>
          <a:xfrm>
            <a:off x="6886311" y="1649931"/>
            <a:ext cx="690740" cy="623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8D21EA-9682-CD84-9212-56FB583C17F7}"/>
              </a:ext>
            </a:extLst>
          </p:cNvPr>
          <p:cNvSpPr/>
          <p:nvPr/>
        </p:nvSpPr>
        <p:spPr>
          <a:xfrm>
            <a:off x="3338251" y="2790701"/>
            <a:ext cx="1636952" cy="21884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AD76A6-0C67-5F11-850F-6E84613916E4}"/>
              </a:ext>
            </a:extLst>
          </p:cNvPr>
          <p:cNvSpPr/>
          <p:nvPr/>
        </p:nvSpPr>
        <p:spPr>
          <a:xfrm>
            <a:off x="546265" y="1484417"/>
            <a:ext cx="7148945" cy="41444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CBAD122-3B95-B806-54ED-044869C2DDC8}"/>
              </a:ext>
            </a:extLst>
          </p:cNvPr>
          <p:cNvSpPr/>
          <p:nvPr/>
        </p:nvSpPr>
        <p:spPr>
          <a:xfrm>
            <a:off x="2906966" y="1649931"/>
            <a:ext cx="2698187" cy="6613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EF026D-BABA-9997-21D9-59EA2021B03B}"/>
              </a:ext>
            </a:extLst>
          </p:cNvPr>
          <p:cNvSpPr/>
          <p:nvPr/>
        </p:nvSpPr>
        <p:spPr>
          <a:xfrm>
            <a:off x="224817" y="1487575"/>
            <a:ext cx="305662" cy="30566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1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5E7064A-95B4-AD90-6F6E-6D63BEE2C936}"/>
              </a:ext>
            </a:extLst>
          </p:cNvPr>
          <p:cNvSpPr/>
          <p:nvPr/>
        </p:nvSpPr>
        <p:spPr>
          <a:xfrm>
            <a:off x="2569732" y="1835438"/>
            <a:ext cx="305662" cy="30566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2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AFA429-6312-2852-8D9E-FC19B42FED07}"/>
              </a:ext>
            </a:extLst>
          </p:cNvPr>
          <p:cNvSpPr/>
          <p:nvPr/>
        </p:nvSpPr>
        <p:spPr>
          <a:xfrm>
            <a:off x="3006572" y="2787829"/>
            <a:ext cx="305662" cy="30566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3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BB2A13-C247-CEFF-E755-DF35C5F8330C}"/>
              </a:ext>
            </a:extLst>
          </p:cNvPr>
          <p:cNvSpPr/>
          <p:nvPr/>
        </p:nvSpPr>
        <p:spPr>
          <a:xfrm>
            <a:off x="6579425" y="1656149"/>
            <a:ext cx="305662" cy="30566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389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1273" y="84226"/>
            <a:ext cx="2294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/>
              <a:t>솔루나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UI </a:t>
            </a:r>
            <a:r>
              <a:rPr lang="ko-KR" altLang="en-US" sz="1600" b="1" dirty="0"/>
              <a:t>디자인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1273" y="369332"/>
            <a:ext cx="3275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모드 설명 화면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516983" y="0"/>
            <a:ext cx="3587931" cy="3382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 err="1"/>
              <a:t>Normal_Textbar</a:t>
            </a:r>
            <a:r>
              <a:rPr lang="ko-KR" altLang="en-US" sz="1200" dirty="0"/>
              <a:t>의 사이즈를 변경해 제작한다</a:t>
            </a:r>
            <a:endParaRPr lang="en-US" altLang="ko-KR" sz="12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모드별로 다른 설명 문구를 집어넣는다</a:t>
            </a:r>
            <a:r>
              <a:rPr lang="en-US" altLang="ko-KR" sz="1200" dirty="0"/>
              <a:t>. </a:t>
            </a:r>
            <a:br>
              <a:rPr lang="en-US" altLang="ko-KR" sz="1200" dirty="0"/>
            </a:br>
            <a:r>
              <a:rPr lang="ko-KR" altLang="en-US" sz="1200" dirty="0"/>
              <a:t>문구는 하단에 명시한다</a:t>
            </a:r>
            <a:r>
              <a:rPr lang="en-US" altLang="ko-KR" sz="1200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기존 의 사이즈를 변경해 집어넣는다</a:t>
            </a:r>
            <a:r>
              <a:rPr lang="en-US" altLang="ko-KR" sz="1200" dirty="0"/>
              <a:t>. </a:t>
            </a:r>
            <a:br>
              <a:rPr lang="en-US" altLang="ko-KR" sz="1200" dirty="0"/>
            </a:br>
            <a:r>
              <a:rPr lang="ko-KR" altLang="en-US" sz="1200" dirty="0"/>
              <a:t>누를 시 팝업창이 꺼진다</a:t>
            </a:r>
            <a:r>
              <a:rPr lang="en-US" altLang="ko-KR" sz="1200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Easy : Easy </a:t>
            </a:r>
            <a:r>
              <a:rPr lang="ko-KR" altLang="en-US" sz="1200" dirty="0"/>
              <a:t>모드는 힌트 제한이 없고</a:t>
            </a:r>
            <a:r>
              <a:rPr lang="en-US" altLang="ko-KR" sz="1200" dirty="0"/>
              <a:t>, </a:t>
            </a:r>
            <a:r>
              <a:rPr lang="ko-KR" altLang="en-US" sz="1200" dirty="0"/>
              <a:t>제한시간이 </a:t>
            </a:r>
            <a:r>
              <a:rPr lang="en-US" altLang="ko-KR" sz="1200" dirty="0"/>
              <a:t>60</a:t>
            </a:r>
            <a:r>
              <a:rPr lang="ko-KR" altLang="en-US" sz="1200" dirty="0"/>
              <a:t>분인 모드입니다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Normal : Normal </a:t>
            </a:r>
            <a:r>
              <a:rPr lang="ko-KR" altLang="en-US" sz="1200" dirty="0"/>
              <a:t>모드는 힌트 횟수가 </a:t>
            </a:r>
            <a:r>
              <a:rPr lang="en-US" altLang="ko-KR" sz="1200" dirty="0"/>
              <a:t>10</a:t>
            </a:r>
            <a:r>
              <a:rPr lang="ko-KR" altLang="en-US" sz="1200" dirty="0"/>
              <a:t>회로 제한되고</a:t>
            </a:r>
            <a:r>
              <a:rPr lang="en-US" altLang="ko-KR" sz="1200" dirty="0"/>
              <a:t>, </a:t>
            </a:r>
            <a:r>
              <a:rPr lang="ko-KR" altLang="en-US" sz="1200" dirty="0"/>
              <a:t>제한시간이 </a:t>
            </a:r>
            <a:r>
              <a:rPr lang="en-US" altLang="ko-KR" sz="1200" dirty="0"/>
              <a:t>30</a:t>
            </a:r>
            <a:r>
              <a:rPr lang="ko-KR" altLang="en-US" sz="1200" dirty="0"/>
              <a:t>분인 모드입니다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Hard : Hard </a:t>
            </a:r>
            <a:r>
              <a:rPr lang="ko-KR" altLang="en-US" sz="1200" dirty="0"/>
              <a:t>모드는 힌트 횟수가 </a:t>
            </a:r>
            <a:r>
              <a:rPr lang="en-US" altLang="ko-KR" sz="1200" dirty="0"/>
              <a:t>5</a:t>
            </a:r>
            <a:r>
              <a:rPr lang="ko-KR" altLang="en-US" sz="1200" dirty="0"/>
              <a:t>회로 제한되고</a:t>
            </a:r>
            <a:r>
              <a:rPr lang="en-US" altLang="ko-KR" sz="1200" dirty="0"/>
              <a:t>, </a:t>
            </a:r>
            <a:r>
              <a:rPr lang="ko-KR" altLang="en-US" sz="1200" dirty="0"/>
              <a:t>제한시간이 </a:t>
            </a:r>
            <a:r>
              <a:rPr lang="en-US" altLang="ko-KR" sz="1200" dirty="0"/>
              <a:t>20</a:t>
            </a:r>
            <a:r>
              <a:rPr lang="ko-KR" altLang="en-US" sz="1200" dirty="0"/>
              <a:t>분인 모드입니다</a:t>
            </a:r>
            <a:r>
              <a:rPr lang="en-US" altLang="ko-KR" sz="12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4FBFC6-27AA-709F-123C-3235CECE4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24" y="1613258"/>
            <a:ext cx="6941127" cy="3904384"/>
          </a:xfrm>
          <a:prstGeom prst="rect">
            <a:avLst/>
          </a:prstGeom>
          <a:solidFill>
            <a:srgbClr val="A18166"/>
          </a:solidFill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B0278619-F927-2F8C-6D21-873FE5E1433E}"/>
              </a:ext>
            </a:extLst>
          </p:cNvPr>
          <p:cNvSpPr/>
          <p:nvPr/>
        </p:nvSpPr>
        <p:spPr>
          <a:xfrm>
            <a:off x="2435746" y="2673383"/>
            <a:ext cx="3341484" cy="1790401"/>
          </a:xfrm>
          <a:prstGeom prst="rect">
            <a:avLst/>
          </a:prstGeom>
          <a:solidFill>
            <a:srgbClr val="603813"/>
          </a:solidFill>
          <a:ln w="19050">
            <a:solidFill>
              <a:srgbClr val="EED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B83822F-0D35-76B2-91D8-D0F743D9EC88}"/>
              </a:ext>
            </a:extLst>
          </p:cNvPr>
          <p:cNvSpPr txBox="1"/>
          <p:nvPr/>
        </p:nvSpPr>
        <p:spPr>
          <a:xfrm>
            <a:off x="3245081" y="2758509"/>
            <a:ext cx="172281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/>
              <a:t>모드 </a:t>
            </a:r>
            <a:endParaRPr lang="en-US" altLang="ko-KR" dirty="0"/>
          </a:p>
          <a:p>
            <a:pPr algn="ctr"/>
            <a:r>
              <a:rPr lang="ko-KR" altLang="en-US" dirty="0"/>
              <a:t>설명 </a:t>
            </a:r>
            <a:endParaRPr lang="en-US" altLang="ko-KR" dirty="0"/>
          </a:p>
          <a:p>
            <a:pPr algn="ctr"/>
            <a:r>
              <a:rPr lang="ko-KR" altLang="en-US" dirty="0"/>
              <a:t>문구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9602BF5-4C59-D41B-6AF5-CFDAE6D27431}"/>
              </a:ext>
            </a:extLst>
          </p:cNvPr>
          <p:cNvSpPr/>
          <p:nvPr/>
        </p:nvSpPr>
        <p:spPr>
          <a:xfrm>
            <a:off x="2905920" y="3884160"/>
            <a:ext cx="969391" cy="307710"/>
          </a:xfrm>
          <a:prstGeom prst="rect">
            <a:avLst/>
          </a:prstGeom>
          <a:solidFill>
            <a:srgbClr val="002060"/>
          </a:solidFill>
          <a:ln w="19050">
            <a:solidFill>
              <a:srgbClr val="EED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게임 시작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68B7228-8DDE-239F-F18B-0735E55CFAAA}"/>
              </a:ext>
            </a:extLst>
          </p:cNvPr>
          <p:cNvSpPr/>
          <p:nvPr/>
        </p:nvSpPr>
        <p:spPr>
          <a:xfrm>
            <a:off x="4054186" y="3880683"/>
            <a:ext cx="1330330" cy="307710"/>
          </a:xfrm>
          <a:prstGeom prst="rect">
            <a:avLst/>
          </a:prstGeom>
          <a:solidFill>
            <a:srgbClr val="FF0000"/>
          </a:solidFill>
          <a:ln w="19050">
            <a:solidFill>
              <a:srgbClr val="EED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메뉴로 돌아가기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760D33-3526-84A5-4699-4C67C832E37F}"/>
              </a:ext>
            </a:extLst>
          </p:cNvPr>
          <p:cNvSpPr/>
          <p:nvPr/>
        </p:nvSpPr>
        <p:spPr>
          <a:xfrm>
            <a:off x="2314575" y="2571750"/>
            <a:ext cx="3562350" cy="19907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3E7BB39-5BB0-9CCB-819E-8D0B7162253F}"/>
              </a:ext>
            </a:extLst>
          </p:cNvPr>
          <p:cNvSpPr/>
          <p:nvPr/>
        </p:nvSpPr>
        <p:spPr>
          <a:xfrm>
            <a:off x="2809875" y="2758509"/>
            <a:ext cx="2590800" cy="923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50241DB-3987-86EF-18AC-B01A7BB85FFA}"/>
              </a:ext>
            </a:extLst>
          </p:cNvPr>
          <p:cNvSpPr/>
          <p:nvPr/>
        </p:nvSpPr>
        <p:spPr>
          <a:xfrm>
            <a:off x="1988412" y="2571750"/>
            <a:ext cx="305662" cy="30566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1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B2F41E3-D071-757A-3B30-05FCCBA3AC22}"/>
              </a:ext>
            </a:extLst>
          </p:cNvPr>
          <p:cNvSpPr/>
          <p:nvPr/>
        </p:nvSpPr>
        <p:spPr>
          <a:xfrm>
            <a:off x="2478405" y="2758509"/>
            <a:ext cx="305662" cy="30566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2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7A43B40A-3E42-C244-710E-2AB276ECF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828" y="2631243"/>
            <a:ext cx="444061" cy="444061"/>
          </a:xfrm>
          <a:prstGeom prst="rect">
            <a:avLst/>
          </a:prstGeom>
        </p:spPr>
      </p:pic>
      <p:sp>
        <p:nvSpPr>
          <p:cNvPr id="96" name="직사각형 95">
            <a:extLst>
              <a:ext uri="{FF2B5EF4-FFF2-40B4-BE49-F238E27FC236}">
                <a16:creationId xmlns:a16="http://schemas.microsoft.com/office/drawing/2014/main" id="{C3D70ED1-21CF-3DBE-930C-19393954F65D}"/>
              </a:ext>
            </a:extLst>
          </p:cNvPr>
          <p:cNvSpPr/>
          <p:nvPr/>
        </p:nvSpPr>
        <p:spPr>
          <a:xfrm>
            <a:off x="5400675" y="2673383"/>
            <a:ext cx="397056" cy="3907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6B0B002-5756-C8DA-8CF9-654A5AF9C939}"/>
              </a:ext>
            </a:extLst>
          </p:cNvPr>
          <p:cNvSpPr/>
          <p:nvPr/>
        </p:nvSpPr>
        <p:spPr>
          <a:xfrm>
            <a:off x="5797731" y="2662250"/>
            <a:ext cx="305662" cy="30566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3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574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1273" y="84226"/>
            <a:ext cx="2294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/>
              <a:t>솔루나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UI </a:t>
            </a:r>
            <a:r>
              <a:rPr lang="ko-KR" altLang="en-US" sz="1600" b="1" dirty="0"/>
              <a:t>디자인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1273" y="369332"/>
            <a:ext cx="3275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메인 플레이 화면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516983" y="0"/>
            <a:ext cx="3587931" cy="5598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힌트 버튼으로 해당 버튼을 누르면 미리 지정된 힌트 시스템에 따라 힌트가 출력된다</a:t>
            </a:r>
            <a:br>
              <a:rPr lang="en-US" altLang="ko-KR" sz="1200" dirty="0"/>
            </a:br>
            <a:r>
              <a:rPr lang="en-US" altLang="ko-KR" sz="1200" dirty="0"/>
              <a:t>(</a:t>
            </a:r>
            <a:r>
              <a:rPr lang="ko-KR" altLang="en-US" sz="1200" dirty="0"/>
              <a:t>각 층별로 다른 힌트</a:t>
            </a:r>
            <a:r>
              <a:rPr lang="en-US" altLang="ko-KR" sz="1200" dirty="0"/>
              <a:t>, </a:t>
            </a:r>
            <a:r>
              <a:rPr lang="ko-KR" altLang="en-US" sz="1200" dirty="0"/>
              <a:t>각 층 문서 참고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ko-KR" altLang="en-US" sz="1200" dirty="0"/>
              <a:t>해당 이미지와 비슷하게 </a:t>
            </a:r>
            <a:r>
              <a:rPr lang="ko-KR" altLang="en-US" sz="1200" dirty="0" err="1"/>
              <a:t>카툰풍으로</a:t>
            </a:r>
            <a:r>
              <a:rPr lang="ko-KR" altLang="en-US" sz="1200" dirty="0"/>
              <a:t> 아이콘을 제작한다</a:t>
            </a:r>
            <a:endParaRPr lang="en-US" altLang="ko-KR" sz="12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각 층별 퀴즈의 개수에 따라 </a:t>
            </a:r>
            <a:r>
              <a:rPr lang="en-US" altLang="ko-KR" sz="1200" dirty="0"/>
              <a:t>1</a:t>
            </a:r>
            <a:r>
              <a:rPr lang="ko-KR" altLang="en-US" sz="1200" dirty="0"/>
              <a:t>개 진행 시 </a:t>
            </a:r>
            <a:r>
              <a:rPr lang="en-US" altLang="ko-KR" sz="1200" dirty="0"/>
              <a:t>1</a:t>
            </a:r>
            <a:r>
              <a:rPr lang="ko-KR" altLang="en-US" sz="1200" dirty="0" err="1"/>
              <a:t>칸씩</a:t>
            </a:r>
            <a:r>
              <a:rPr lang="ko-KR" altLang="en-US" sz="1200" dirty="0"/>
              <a:t> 채워진다</a:t>
            </a:r>
            <a:r>
              <a:rPr lang="en-US" altLang="ko-KR" sz="1200" dirty="0"/>
              <a:t>. </a:t>
            </a:r>
            <a:br>
              <a:rPr lang="en-US" altLang="ko-KR" sz="1200" dirty="0"/>
            </a:br>
            <a:r>
              <a:rPr lang="en-US" altLang="ko-KR" sz="1200" dirty="0"/>
              <a:t>8P</a:t>
            </a:r>
            <a:r>
              <a:rPr lang="ko-KR" altLang="en-US" sz="1200" dirty="0"/>
              <a:t>의 문서를 참고해 제작한다</a:t>
            </a:r>
            <a:endParaRPr lang="en-US" altLang="ko-KR" sz="12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타이머로 남은 시간을 표시한다</a:t>
            </a:r>
            <a:r>
              <a:rPr lang="en-US" altLang="ko-KR" sz="1200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누르면 </a:t>
            </a:r>
            <a:r>
              <a:rPr lang="ko-KR" altLang="en-US" sz="1200" dirty="0" err="1"/>
              <a:t>설정창인</a:t>
            </a:r>
            <a:r>
              <a:rPr lang="ko-KR" altLang="en-US" sz="1200" dirty="0"/>
              <a:t> </a:t>
            </a:r>
            <a:r>
              <a:rPr lang="en-US" altLang="ko-KR" sz="1200" dirty="0"/>
              <a:t>3P</a:t>
            </a:r>
            <a:r>
              <a:rPr lang="ko-KR" altLang="en-US" sz="1200" dirty="0"/>
              <a:t>의 팝업창이 나타난다</a:t>
            </a:r>
            <a:endParaRPr lang="en-US" altLang="ko-KR" sz="12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기존 설정된 인벤토리와 같이 기능하며</a:t>
            </a:r>
            <a:r>
              <a:rPr lang="en-US" altLang="ko-KR" sz="1200" dirty="0"/>
              <a:t>, </a:t>
            </a:r>
            <a:br>
              <a:rPr lang="en-US" altLang="ko-KR" sz="1200" dirty="0"/>
            </a:br>
            <a:r>
              <a:rPr lang="ko-KR" altLang="en-US" sz="1200" dirty="0"/>
              <a:t>힌트 시스템에 따른 변화만 추가한다</a:t>
            </a:r>
            <a:endParaRPr lang="en-US" altLang="ko-KR" sz="12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/>
              <a:t>E</a:t>
            </a:r>
            <a:r>
              <a:rPr lang="ko-KR" altLang="en-US" sz="1200" dirty="0"/>
              <a:t>는 아이템 획득</a:t>
            </a:r>
            <a:r>
              <a:rPr lang="en-US" altLang="ko-KR" sz="1200" dirty="0"/>
              <a:t>, Q</a:t>
            </a:r>
            <a:r>
              <a:rPr lang="ko-KR" altLang="en-US" sz="1200" dirty="0"/>
              <a:t>는 조사 라고 뜨며 획득이나 조사가 가능한 물체 앞으로 다가갈 시 화면에 출력된다</a:t>
            </a:r>
            <a:r>
              <a:rPr lang="en-US" altLang="ko-KR" sz="1200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대사 에디터에 지정된 캐릭터 이미지에 따라 바뀐다</a:t>
            </a:r>
            <a:r>
              <a:rPr lang="en-US" altLang="ko-KR" sz="1200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대사 에디터를 통해 지정된 대사가 뜬다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ko-KR" altLang="en-US" sz="1200" dirty="0"/>
              <a:t>텍스트창으로 기존 이미지를 활용해 제작된다</a:t>
            </a:r>
            <a:r>
              <a:rPr lang="en-US" altLang="ko-KR" sz="12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54A8AE-4FBA-60CE-DD9A-CEC5ABE6D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26" y="1531341"/>
            <a:ext cx="7315255" cy="4161852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9EDB2172-19AD-472D-C154-33A8586AE50C}"/>
              </a:ext>
            </a:extLst>
          </p:cNvPr>
          <p:cNvSpPr/>
          <p:nvPr/>
        </p:nvSpPr>
        <p:spPr>
          <a:xfrm>
            <a:off x="2209801" y="1552730"/>
            <a:ext cx="4295774" cy="182737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9D540F2-893F-A71E-15F6-4320B7C259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7" t="35687" r="5259" b="36384"/>
          <a:stretch/>
        </p:blipFill>
        <p:spPr bwMode="auto">
          <a:xfrm>
            <a:off x="3634394" y="399716"/>
            <a:ext cx="2351462" cy="743703"/>
          </a:xfrm>
          <a:prstGeom prst="rect">
            <a:avLst/>
          </a:prstGeom>
          <a:noFill/>
          <a:ln w="19050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6B33A692-06FD-82FC-7A02-FDC328F1B9CE}"/>
              </a:ext>
            </a:extLst>
          </p:cNvPr>
          <p:cNvSpPr/>
          <p:nvPr/>
        </p:nvSpPr>
        <p:spPr>
          <a:xfrm>
            <a:off x="3800475" y="1742524"/>
            <a:ext cx="1009650" cy="276810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8E3197A1-AB75-A5A1-CA2B-893A95FDDA02}"/>
              </a:ext>
            </a:extLst>
          </p:cNvPr>
          <p:cNvCxnSpPr>
            <a:stCxn id="46" idx="0"/>
            <a:endCxn id="1030" idx="2"/>
          </p:cNvCxnSpPr>
          <p:nvPr/>
        </p:nvCxnSpPr>
        <p:spPr>
          <a:xfrm rot="5400000" flipH="1" flipV="1">
            <a:off x="4379251" y="1121857"/>
            <a:ext cx="409311" cy="452437"/>
          </a:xfrm>
          <a:prstGeom prst="bentConnector3">
            <a:avLst/>
          </a:prstGeom>
          <a:ln w="19050"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0FEE42C-57B3-2892-5972-65E409A99E15}"/>
              </a:ext>
            </a:extLst>
          </p:cNvPr>
          <p:cNvSpPr/>
          <p:nvPr/>
        </p:nvSpPr>
        <p:spPr>
          <a:xfrm>
            <a:off x="331842" y="1589693"/>
            <a:ext cx="305662" cy="305662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1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475EEEE-E566-AB4E-C225-3A00D940A969}"/>
              </a:ext>
            </a:extLst>
          </p:cNvPr>
          <p:cNvSpPr/>
          <p:nvPr/>
        </p:nvSpPr>
        <p:spPr>
          <a:xfrm>
            <a:off x="651050" y="1590589"/>
            <a:ext cx="587199" cy="582704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449D15D-DF05-CAC2-FE2B-0AEB42A762C6}"/>
              </a:ext>
            </a:extLst>
          </p:cNvPr>
          <p:cNvSpPr/>
          <p:nvPr/>
        </p:nvSpPr>
        <p:spPr>
          <a:xfrm>
            <a:off x="3328663" y="618736"/>
            <a:ext cx="305662" cy="305662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2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8291287-5469-B14E-34D7-70DE7355DC9B}"/>
              </a:ext>
            </a:extLst>
          </p:cNvPr>
          <p:cNvSpPr/>
          <p:nvPr/>
        </p:nvSpPr>
        <p:spPr>
          <a:xfrm>
            <a:off x="7372350" y="1552729"/>
            <a:ext cx="498556" cy="4985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75D6CF3-CC94-794C-A546-B71864F65803}"/>
              </a:ext>
            </a:extLst>
          </p:cNvPr>
          <p:cNvSpPr/>
          <p:nvPr/>
        </p:nvSpPr>
        <p:spPr>
          <a:xfrm>
            <a:off x="3476838" y="1735467"/>
            <a:ext cx="305662" cy="30566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3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80351EF-F560-5AE4-5D90-777315C4198D}"/>
              </a:ext>
            </a:extLst>
          </p:cNvPr>
          <p:cNvSpPr/>
          <p:nvPr/>
        </p:nvSpPr>
        <p:spPr>
          <a:xfrm>
            <a:off x="7047638" y="1650113"/>
            <a:ext cx="305662" cy="30566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6B01D8E-4042-5AE2-2766-4E11F0B73754}"/>
              </a:ext>
            </a:extLst>
          </p:cNvPr>
          <p:cNvSpPr/>
          <p:nvPr/>
        </p:nvSpPr>
        <p:spPr>
          <a:xfrm>
            <a:off x="6915150" y="2083608"/>
            <a:ext cx="955756" cy="22883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FEEA704-E372-0D0C-7EB6-0562195E5E25}"/>
              </a:ext>
            </a:extLst>
          </p:cNvPr>
          <p:cNvSpPr/>
          <p:nvPr/>
        </p:nvSpPr>
        <p:spPr>
          <a:xfrm>
            <a:off x="6591387" y="2098272"/>
            <a:ext cx="305662" cy="30566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5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F8F5D32-99EC-C7B1-85C1-0A456C356B55}"/>
              </a:ext>
            </a:extLst>
          </p:cNvPr>
          <p:cNvSpPr/>
          <p:nvPr/>
        </p:nvSpPr>
        <p:spPr>
          <a:xfrm>
            <a:off x="2867025" y="2714625"/>
            <a:ext cx="2943225" cy="3056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6BDDB42-ECA8-1A50-D5C7-D41415B1DC0E}"/>
              </a:ext>
            </a:extLst>
          </p:cNvPr>
          <p:cNvSpPr/>
          <p:nvPr/>
        </p:nvSpPr>
        <p:spPr>
          <a:xfrm>
            <a:off x="542925" y="4520133"/>
            <a:ext cx="7468859" cy="12681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A76899F-58E0-0851-43E3-7F7A90292054}"/>
              </a:ext>
            </a:extLst>
          </p:cNvPr>
          <p:cNvSpPr/>
          <p:nvPr/>
        </p:nvSpPr>
        <p:spPr>
          <a:xfrm>
            <a:off x="741049" y="2847975"/>
            <a:ext cx="1392551" cy="16694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1B12148-EF51-A64D-937B-592C2B30C70D}"/>
              </a:ext>
            </a:extLst>
          </p:cNvPr>
          <p:cNvSpPr/>
          <p:nvPr/>
        </p:nvSpPr>
        <p:spPr>
          <a:xfrm>
            <a:off x="2848924" y="2386148"/>
            <a:ext cx="305662" cy="30566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6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A0AAEF2-DA9B-9519-4037-333657739301}"/>
              </a:ext>
            </a:extLst>
          </p:cNvPr>
          <p:cNvSpPr/>
          <p:nvPr/>
        </p:nvSpPr>
        <p:spPr>
          <a:xfrm>
            <a:off x="730479" y="2518661"/>
            <a:ext cx="305662" cy="30566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7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3C64D9F-02A5-A9CF-F422-8AE2647C39C1}"/>
              </a:ext>
            </a:extLst>
          </p:cNvPr>
          <p:cNvSpPr/>
          <p:nvPr/>
        </p:nvSpPr>
        <p:spPr>
          <a:xfrm>
            <a:off x="214827" y="5001401"/>
            <a:ext cx="305662" cy="30566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8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B7AA3246-AB37-F899-A8C7-39BA8BAD74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4362" y1="34752" x2="25355" y2="42376"/>
                        <a14:foregroundMark x1="41312" y1="12589" x2="45035" y2="27660"/>
                        <a14:foregroundMark x1="43794" y1="12411" x2="40426" y2="22872"/>
                        <a14:foregroundMark x1="40426" y1="22872" x2="43440" y2="27305"/>
                        <a14:foregroundMark x1="40603" y1="22518" x2="40426" y2="13121"/>
                        <a14:foregroundMark x1="40426" y1="13121" x2="42553" y2="13121"/>
                        <a14:foregroundMark x1="43440" y1="12766" x2="40957" y2="25177"/>
                        <a14:foregroundMark x1="40957" y1="25177" x2="41312" y2="26950"/>
                        <a14:foregroundMark x1="42376" y1="24113" x2="38830" y2="13475"/>
                        <a14:foregroundMark x1="38830" y1="13475" x2="44326" y2="12766"/>
                        <a14:foregroundMark x1="43085" y1="13121" x2="39184" y2="21986"/>
                        <a14:foregroundMark x1="39184" y1="21986" x2="40603" y2="24823"/>
                        <a14:foregroundMark x1="40603" y1="24823" x2="39184" y2="13475"/>
                        <a14:foregroundMark x1="39184" y1="13475" x2="40426" y2="21454"/>
                        <a14:foregroundMark x1="38830" y1="14184" x2="39184" y2="19681"/>
                        <a14:foregroundMark x1="18440" y1="32270" x2="14007" y2="36702"/>
                        <a14:foregroundMark x1="14007" y1="36702" x2="18972" y2="32447"/>
                        <a14:foregroundMark x1="18972" y1="32624" x2="14539" y2="38475"/>
                        <a14:foregroundMark x1="11879" y1="33511" x2="15603" y2="32270"/>
                        <a14:foregroundMark x1="51241" y1="34220" x2="39716" y2="35284"/>
                        <a14:foregroundMark x1="39716" y1="35284" x2="31383" y2="46099"/>
                        <a14:foregroundMark x1="31383" y1="46099" x2="29787" y2="58156"/>
                        <a14:foregroundMark x1="29787" y1="58156" x2="33865" y2="65426"/>
                        <a14:foregroundMark x1="71099" y1="32092" x2="74291" y2="23050"/>
                        <a14:foregroundMark x1="74291" y1="23050" x2="72518" y2="32979"/>
                        <a14:foregroundMark x1="72518" y1="32979" x2="72340" y2="23050"/>
                        <a14:foregroundMark x1="72340" y1="23050" x2="78723" y2="22518"/>
                        <a14:foregroundMark x1="79078" y1="21631" x2="69149" y2="26950"/>
                        <a14:foregroundMark x1="69149" y1="26950" x2="68085" y2="33688"/>
                        <a14:foregroundMark x1="68972" y1="34220" x2="69326" y2="24645"/>
                        <a14:foregroundMark x1="69326" y1="24645" x2="77482" y2="20035"/>
                        <a14:foregroundMark x1="77482" y1="20035" x2="79255" y2="20390"/>
                        <a14:foregroundMark x1="77305" y1="20745" x2="68794" y2="28723"/>
                        <a14:foregroundMark x1="68794" y1="28723" x2="75177" y2="19326"/>
                        <a14:foregroundMark x1="75177" y1="19326" x2="75177" y2="19149"/>
                        <a14:foregroundMark x1="76950" y1="19858" x2="69681" y2="25532"/>
                        <a14:foregroundMark x1="69681" y1="25532" x2="67553" y2="32270"/>
                        <a14:foregroundMark x1="66667" y1="32447" x2="74823" y2="19681"/>
                        <a14:foregroundMark x1="75355" y1="19504" x2="65957" y2="31028"/>
                        <a14:foregroundMark x1="69149" y1="25709" x2="74291" y2="195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86" t="9657" r="15780" b="12871"/>
          <a:stretch/>
        </p:blipFill>
        <p:spPr bwMode="auto">
          <a:xfrm>
            <a:off x="659465" y="1586044"/>
            <a:ext cx="510296" cy="53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719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솔루나</a:t>
            </a:r>
            <a:r>
              <a:rPr lang="ko-KR" altLang="en-US" dirty="0"/>
              <a:t> </a:t>
            </a:r>
            <a:r>
              <a:rPr lang="ko-KR" altLang="en-US" dirty="0" err="1"/>
              <a:t>진행도바</a:t>
            </a:r>
            <a:endParaRPr lang="ko-KR" altLang="en-US" dirty="0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F865499B-9DC1-5F57-0C1D-C44A4C7A59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7" t="35687" r="5259" b="36384"/>
          <a:stretch/>
        </p:blipFill>
        <p:spPr bwMode="auto">
          <a:xfrm>
            <a:off x="1167419" y="2628566"/>
            <a:ext cx="5512362" cy="1743409"/>
          </a:xfrm>
          <a:prstGeom prst="rect">
            <a:avLst/>
          </a:prstGeom>
          <a:noFill/>
          <a:ln w="19050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B12E8A1-326B-1E95-A839-E592A0C15564}"/>
              </a:ext>
            </a:extLst>
          </p:cNvPr>
          <p:cNvCxnSpPr/>
          <p:nvPr/>
        </p:nvCxnSpPr>
        <p:spPr>
          <a:xfrm>
            <a:off x="8591550" y="37766"/>
            <a:ext cx="66675" cy="7172325"/>
          </a:xfrm>
          <a:prstGeom prst="line">
            <a:avLst/>
          </a:prstGeom>
          <a:ln w="28575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85A3F6-E6C6-981E-AF8B-06A1B9FF6477}"/>
              </a:ext>
            </a:extLst>
          </p:cNvPr>
          <p:cNvSpPr/>
          <p:nvPr/>
        </p:nvSpPr>
        <p:spPr>
          <a:xfrm>
            <a:off x="5162550" y="3200400"/>
            <a:ext cx="819150" cy="752475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5F4A35-4E6C-AC7F-1989-0FFF7D8E9C84}"/>
              </a:ext>
            </a:extLst>
          </p:cNvPr>
          <p:cNvSpPr/>
          <p:nvPr/>
        </p:nvSpPr>
        <p:spPr>
          <a:xfrm>
            <a:off x="1933575" y="3200400"/>
            <a:ext cx="2530894" cy="752475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EBB035-E051-CEC0-BF97-EE93BC439932}"/>
              </a:ext>
            </a:extLst>
          </p:cNvPr>
          <p:cNvSpPr/>
          <p:nvPr/>
        </p:nvSpPr>
        <p:spPr>
          <a:xfrm>
            <a:off x="6096000" y="3200400"/>
            <a:ext cx="485775" cy="752475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18DB411-C861-AB09-D839-342BCE2B1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920" y="4843694"/>
            <a:ext cx="1192005" cy="932318"/>
          </a:xfrm>
          <a:prstGeom prst="rect">
            <a:avLst/>
          </a:prstGeom>
          <a:noFill/>
          <a:ln w="19050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02ABB204-35F9-0643-8A7D-0E71445E2C97}"/>
              </a:ext>
            </a:extLst>
          </p:cNvPr>
          <p:cNvCxnSpPr>
            <a:cxnSpLocks/>
            <a:stCxn id="11" idx="2"/>
            <a:endCxn id="3074" idx="3"/>
          </p:cNvCxnSpPr>
          <p:nvPr/>
        </p:nvCxnSpPr>
        <p:spPr>
          <a:xfrm rot="5400000">
            <a:off x="2335485" y="4446316"/>
            <a:ext cx="1356978" cy="370097"/>
          </a:xfrm>
          <a:prstGeom prst="bentConnector2">
            <a:avLst/>
          </a:prstGeom>
          <a:ln w="19050"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408E2C3-60FF-30A4-89BE-286CEFE15486}"/>
              </a:ext>
            </a:extLst>
          </p:cNvPr>
          <p:cNvSpPr/>
          <p:nvPr/>
        </p:nvSpPr>
        <p:spPr>
          <a:xfrm>
            <a:off x="838200" y="2619041"/>
            <a:ext cx="305662" cy="305662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1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B7DAA0E-FA2D-55EB-C919-106E38293C24}"/>
              </a:ext>
            </a:extLst>
          </p:cNvPr>
          <p:cNvSpPr/>
          <p:nvPr/>
        </p:nvSpPr>
        <p:spPr>
          <a:xfrm>
            <a:off x="1315829" y="4834169"/>
            <a:ext cx="305662" cy="305662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2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CC80A77-1EA5-0F16-3F6B-ED937A67AA8F}"/>
              </a:ext>
            </a:extLst>
          </p:cNvPr>
          <p:cNvSpPr/>
          <p:nvPr/>
        </p:nvSpPr>
        <p:spPr>
          <a:xfrm>
            <a:off x="4845110" y="3200400"/>
            <a:ext cx="305662" cy="305662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3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6E78D7A-8D92-2FFA-510D-90EEFB6ECC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576" t="65617" r="20234" b="25300"/>
          <a:stretch/>
        </p:blipFill>
        <p:spPr>
          <a:xfrm>
            <a:off x="7014018" y="4819546"/>
            <a:ext cx="955134" cy="135814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0200BD7-5BB9-136D-4249-174D53959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125" y="4819547"/>
            <a:ext cx="1358143" cy="1358143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EFBF04E-FA89-F9A6-BE0D-AD1A0FD6A706}"/>
              </a:ext>
            </a:extLst>
          </p:cNvPr>
          <p:cNvSpPr/>
          <p:nvPr/>
        </p:nvSpPr>
        <p:spPr>
          <a:xfrm>
            <a:off x="5436486" y="4714875"/>
            <a:ext cx="2688339" cy="1552575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73DC6154-8806-6981-83CE-794D60873B50}"/>
              </a:ext>
            </a:extLst>
          </p:cNvPr>
          <p:cNvCxnSpPr>
            <a:stCxn id="15" idx="2"/>
            <a:endCxn id="27" idx="0"/>
          </p:cNvCxnSpPr>
          <p:nvPr/>
        </p:nvCxnSpPr>
        <p:spPr>
          <a:xfrm rot="16200000" flipH="1">
            <a:off x="6178772" y="4112991"/>
            <a:ext cx="762000" cy="441768"/>
          </a:xfrm>
          <a:prstGeom prst="bentConnector3">
            <a:avLst/>
          </a:prstGeom>
          <a:ln w="19050"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8F3F2BC-FD7B-89BF-452B-947A2BA83B36}"/>
              </a:ext>
            </a:extLst>
          </p:cNvPr>
          <p:cNvSpPr/>
          <p:nvPr/>
        </p:nvSpPr>
        <p:spPr>
          <a:xfrm>
            <a:off x="5105061" y="4714875"/>
            <a:ext cx="305662" cy="305662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97949C-6247-99A1-ED44-97B159389206}"/>
              </a:ext>
            </a:extLst>
          </p:cNvPr>
          <p:cNvSpPr txBox="1"/>
          <p:nvPr/>
        </p:nvSpPr>
        <p:spPr>
          <a:xfrm>
            <a:off x="8763000" y="0"/>
            <a:ext cx="3341914" cy="3659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전체적으로 이미지와 같이 톱니바퀴 장식</a:t>
            </a:r>
            <a:r>
              <a:rPr lang="en-US" altLang="ko-KR" sz="1200" dirty="0"/>
              <a:t>, </a:t>
            </a:r>
            <a:r>
              <a:rPr lang="ko-KR" altLang="en-US" sz="1200" dirty="0"/>
              <a:t>유리관</a:t>
            </a:r>
            <a:r>
              <a:rPr lang="en-US" altLang="ko-KR" sz="1200" dirty="0"/>
              <a:t>, </a:t>
            </a:r>
            <a:r>
              <a:rPr lang="ko-KR" altLang="en-US" sz="1200" dirty="0"/>
              <a:t>마디를 나누는 둘레 장식</a:t>
            </a:r>
            <a:r>
              <a:rPr lang="en-US" altLang="ko-KR" sz="1200" dirty="0"/>
              <a:t>, </a:t>
            </a:r>
            <a:r>
              <a:rPr lang="ko-KR" altLang="en-US" sz="1200" dirty="0"/>
              <a:t>내용물</a:t>
            </a:r>
            <a:r>
              <a:rPr lang="en-US" altLang="ko-KR" sz="1200" dirty="0"/>
              <a:t>, </a:t>
            </a:r>
            <a:r>
              <a:rPr lang="ko-KR" altLang="en-US" sz="1200" dirty="0"/>
              <a:t>뚜껑으로 나누어 제작한다</a:t>
            </a:r>
            <a:endParaRPr lang="en-US" altLang="ko-KR" sz="12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관의 내용물 색상은 </a:t>
            </a:r>
            <a:r>
              <a:rPr lang="en-US" altLang="ko-KR" sz="1200" dirty="0"/>
              <a:t>2</a:t>
            </a:r>
            <a:r>
              <a:rPr lang="ko-KR" altLang="en-US" sz="1200" dirty="0"/>
              <a:t>번 이미지와 같은 색으로 제작한다</a:t>
            </a:r>
            <a:r>
              <a:rPr lang="en-US" altLang="ko-KR" sz="1200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유리관의 깨진 부분은 따라서 제작하지 않는다</a:t>
            </a:r>
            <a:endParaRPr lang="en-US" altLang="ko-KR" sz="12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유리관의 뚜껑은 </a:t>
            </a:r>
            <a:r>
              <a:rPr lang="en-US" altLang="ko-KR" sz="1200" dirty="0"/>
              <a:t>3</a:t>
            </a:r>
            <a:r>
              <a:rPr lang="ko-KR" altLang="en-US" sz="1200" dirty="0"/>
              <a:t>층의 광석</a:t>
            </a:r>
            <a:r>
              <a:rPr lang="en-US" altLang="ko-KR" sz="1200" dirty="0"/>
              <a:t>(</a:t>
            </a:r>
            <a:r>
              <a:rPr lang="ko-KR" altLang="en-US" sz="1200" dirty="0"/>
              <a:t>오른쪽 이미지</a:t>
            </a:r>
            <a:r>
              <a:rPr lang="en-US" altLang="ko-KR" sz="1200" dirty="0"/>
              <a:t>)</a:t>
            </a:r>
            <a:r>
              <a:rPr lang="ko-KR" altLang="en-US" sz="1200" dirty="0"/>
              <a:t>이 왼쪽 이미지처럼 유리관 뚜껑을 막고 있는 듯이 연출한다</a:t>
            </a:r>
            <a:endParaRPr lang="en-US" altLang="ko-KR" sz="12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유리관의 마디 개수를 </a:t>
            </a:r>
            <a:r>
              <a:rPr lang="en-US" altLang="ko-KR" sz="1200" dirty="0"/>
              <a:t>3, 5, 8</a:t>
            </a:r>
            <a:r>
              <a:rPr lang="ko-KR" altLang="en-US" sz="1200" dirty="0"/>
              <a:t>로 각각 </a:t>
            </a:r>
            <a:r>
              <a:rPr lang="en-US" altLang="ko-KR" sz="1200" dirty="0"/>
              <a:t>1</a:t>
            </a:r>
            <a:r>
              <a:rPr lang="ko-KR" altLang="en-US" sz="1200" dirty="0"/>
              <a:t>개씩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제작한다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2467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1273" y="84226"/>
            <a:ext cx="2294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/>
              <a:t>솔루나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UI </a:t>
            </a:r>
            <a:r>
              <a:rPr lang="ko-KR" altLang="en-US" sz="1600" b="1" dirty="0"/>
              <a:t>디자인</a:t>
            </a:r>
          </a:p>
        </p:txBody>
      </p:sp>
      <p:grpSp>
        <p:nvGrpSpPr>
          <p:cNvPr id="69" name="그룹 68"/>
          <p:cNvGrpSpPr/>
          <p:nvPr/>
        </p:nvGrpSpPr>
        <p:grpSpPr>
          <a:xfrm>
            <a:off x="1162946" y="1614477"/>
            <a:ext cx="6607789" cy="3791431"/>
            <a:chOff x="836370" y="1373559"/>
            <a:chExt cx="5744286" cy="3295968"/>
          </a:xfrm>
        </p:grpSpPr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2"/>
            <a:srcRect l="17949" b="15807"/>
            <a:stretch/>
          </p:blipFill>
          <p:spPr>
            <a:xfrm>
              <a:off x="836371" y="1373559"/>
              <a:ext cx="5744285" cy="3295968"/>
            </a:xfrm>
            <a:prstGeom prst="rect">
              <a:avLst/>
            </a:prstGeom>
          </p:spPr>
        </p:pic>
        <p:sp>
          <p:nvSpPr>
            <p:cNvPr id="71" name="직사각형 70"/>
            <p:cNvSpPr/>
            <p:nvPr/>
          </p:nvSpPr>
          <p:spPr>
            <a:xfrm>
              <a:off x="836370" y="1373559"/>
              <a:ext cx="5744285" cy="3295968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162945" y="1608881"/>
            <a:ext cx="6607790" cy="3784922"/>
          </a:xfrm>
          <a:prstGeom prst="rect">
            <a:avLst/>
          </a:prstGeom>
          <a:solidFill>
            <a:schemeClr val="tx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1273" y="369332"/>
            <a:ext cx="3275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종료 화면 </a:t>
            </a:r>
            <a:r>
              <a:rPr lang="en-US" altLang="ko-KR" sz="2400" dirty="0"/>
              <a:t>UI</a:t>
            </a:r>
            <a:endParaRPr lang="ko-KR" altLang="en-US" sz="24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449" y="2282055"/>
            <a:ext cx="4051147" cy="2319286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3808610" y="2447966"/>
            <a:ext cx="131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gradFill flip="none" rotWithShape="1">
                  <a:gsLst>
                    <a:gs pos="100000">
                      <a:schemeClr val="tx1"/>
                    </a:gs>
                    <a:gs pos="0">
                      <a:srgbClr val="5A2781"/>
                    </a:gs>
                  </a:gsLst>
                  <a:lin ang="16200000" scaled="1"/>
                  <a:tileRect/>
                </a:gradFill>
                <a:effectLst>
                  <a:glow rad="12700">
                    <a:schemeClr val="accent3">
                      <a:lumMod val="50000"/>
                      <a:alpha val="40000"/>
                    </a:schemeClr>
                  </a:glow>
                  <a:outerShdw blurRad="50800" dist="38100" dir="6420000" sx="102000" sy="102000" algn="tl" rotWithShape="0">
                    <a:prstClr val="black">
                      <a:alpha val="64000"/>
                    </a:prstClr>
                  </a:outerShdw>
                </a:effectLst>
                <a:latin typeface="Algerian" panose="04020705040A02060702" pitchFamily="82" charset="0"/>
              </a:rPr>
              <a:t>Pause</a:t>
            </a:r>
            <a:endParaRPr lang="ko-KR" altLang="en-US" sz="2400" dirty="0">
              <a:gradFill flip="none" rotWithShape="1">
                <a:gsLst>
                  <a:gs pos="100000">
                    <a:schemeClr val="tx1"/>
                  </a:gs>
                  <a:gs pos="0">
                    <a:srgbClr val="5A2781"/>
                  </a:gs>
                </a:gsLst>
                <a:lin ang="16200000" scaled="1"/>
                <a:tileRect/>
              </a:gradFill>
              <a:effectLst>
                <a:glow rad="12700">
                  <a:schemeClr val="accent3">
                    <a:lumMod val="50000"/>
                    <a:alpha val="40000"/>
                  </a:schemeClr>
                </a:glow>
                <a:outerShdw blurRad="50800" dist="38100" dir="6420000" sx="102000" sy="102000" algn="tl" rotWithShape="0">
                  <a:prstClr val="black">
                    <a:alpha val="64000"/>
                  </a:prst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779902" y="3041588"/>
            <a:ext cx="3354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gradFill flip="none" rotWithShape="1">
                  <a:gsLst>
                    <a:gs pos="100000">
                      <a:schemeClr val="tx1"/>
                    </a:gs>
                    <a:gs pos="0">
                      <a:srgbClr val="5A2781"/>
                    </a:gs>
                  </a:gsLst>
                  <a:lin ang="5400000" scaled="1"/>
                  <a:tileRect/>
                </a:gradFill>
                <a:latin typeface="Algerian" panose="04020705040A02060702" pitchFamily="82" charset="0"/>
              </a:rPr>
              <a:t>게임을 종료 하시겠습니까</a:t>
            </a:r>
            <a:r>
              <a:rPr lang="en-US" altLang="ko-KR" sz="2000" dirty="0">
                <a:gradFill flip="none" rotWithShape="1">
                  <a:gsLst>
                    <a:gs pos="100000">
                      <a:schemeClr val="tx1"/>
                    </a:gs>
                    <a:gs pos="0">
                      <a:srgbClr val="5A2781"/>
                    </a:gs>
                  </a:gsLst>
                  <a:lin ang="5400000" scaled="1"/>
                  <a:tileRect/>
                </a:gradFill>
                <a:latin typeface="Algerian" panose="04020705040A02060702" pitchFamily="82" charset="0"/>
              </a:rPr>
              <a:t>?</a:t>
            </a:r>
            <a:endParaRPr lang="ko-KR" altLang="en-US" sz="2000" dirty="0">
              <a:gradFill flip="none" rotWithShape="1">
                <a:gsLst>
                  <a:gs pos="100000">
                    <a:schemeClr val="tx1"/>
                  </a:gs>
                  <a:gs pos="0">
                    <a:srgbClr val="5A2781"/>
                  </a:gs>
                </a:gsLst>
                <a:lin ang="5400000" scaled="1"/>
                <a:tileRect/>
              </a:gradFill>
              <a:latin typeface="Algerian" panose="04020705040A02060702" pitchFamily="8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F05CD2E-91ED-0DD8-1A7B-CB835999BEFA}"/>
              </a:ext>
            </a:extLst>
          </p:cNvPr>
          <p:cNvSpPr/>
          <p:nvPr/>
        </p:nvSpPr>
        <p:spPr>
          <a:xfrm>
            <a:off x="3272550" y="3775734"/>
            <a:ext cx="757153" cy="434420"/>
          </a:xfrm>
          <a:prstGeom prst="rect">
            <a:avLst/>
          </a:prstGeom>
          <a:solidFill>
            <a:srgbClr val="002060"/>
          </a:solidFill>
          <a:ln w="19050">
            <a:solidFill>
              <a:srgbClr val="EED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확인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A4108F-18BD-5F7D-A913-E9FF4667ABF9}"/>
              </a:ext>
            </a:extLst>
          </p:cNvPr>
          <p:cNvSpPr/>
          <p:nvPr/>
        </p:nvSpPr>
        <p:spPr>
          <a:xfrm>
            <a:off x="4657688" y="3785259"/>
            <a:ext cx="757153" cy="434420"/>
          </a:xfrm>
          <a:prstGeom prst="rect">
            <a:avLst/>
          </a:prstGeom>
          <a:solidFill>
            <a:srgbClr val="FF0000"/>
          </a:solidFill>
          <a:ln w="19050">
            <a:solidFill>
              <a:srgbClr val="EED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취소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B9D3E-E03E-4DA7-D6F5-8FED6D42614E}"/>
              </a:ext>
            </a:extLst>
          </p:cNvPr>
          <p:cNvSpPr/>
          <p:nvPr/>
        </p:nvSpPr>
        <p:spPr>
          <a:xfrm>
            <a:off x="3808610" y="2447966"/>
            <a:ext cx="1134865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7A335A-04D1-8D18-1426-39C6EF38A27A}"/>
              </a:ext>
            </a:extLst>
          </p:cNvPr>
          <p:cNvSpPr/>
          <p:nvPr/>
        </p:nvSpPr>
        <p:spPr>
          <a:xfrm>
            <a:off x="2779902" y="3041588"/>
            <a:ext cx="3182748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EFB690-0758-AB41-CB0B-E05AC61515B6}"/>
              </a:ext>
            </a:extLst>
          </p:cNvPr>
          <p:cNvSpPr/>
          <p:nvPr/>
        </p:nvSpPr>
        <p:spPr>
          <a:xfrm>
            <a:off x="1978429" y="2282055"/>
            <a:ext cx="305662" cy="30566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1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EFD0691-EF2C-35C8-4872-3CAAF6D857BF}"/>
              </a:ext>
            </a:extLst>
          </p:cNvPr>
          <p:cNvSpPr/>
          <p:nvPr/>
        </p:nvSpPr>
        <p:spPr>
          <a:xfrm>
            <a:off x="2404345" y="3088812"/>
            <a:ext cx="305662" cy="30566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3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51BAFE-1BCE-D617-67DA-B0345C813F76}"/>
              </a:ext>
            </a:extLst>
          </p:cNvPr>
          <p:cNvSpPr txBox="1"/>
          <p:nvPr/>
        </p:nvSpPr>
        <p:spPr>
          <a:xfrm>
            <a:off x="8543925" y="0"/>
            <a:ext cx="3560989" cy="2274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기존 </a:t>
            </a:r>
            <a:r>
              <a:rPr lang="ko-KR" altLang="en-US" sz="1200" dirty="0" err="1"/>
              <a:t>에셋을</a:t>
            </a:r>
            <a:r>
              <a:rPr lang="ko-KR" altLang="en-US" sz="1200" dirty="0"/>
              <a:t> 활용하되 글자가 적히지 않는 </a:t>
            </a:r>
            <a:br>
              <a:rPr lang="en-US" altLang="ko-KR" sz="1200" dirty="0"/>
            </a:br>
            <a:r>
              <a:rPr lang="ko-KR" altLang="en-US" sz="1200" dirty="0" err="1"/>
              <a:t>에셋이므로</a:t>
            </a:r>
            <a:r>
              <a:rPr lang="ko-KR" altLang="en-US" sz="1200" dirty="0"/>
              <a:t> 새 레이어를 제작해 </a:t>
            </a:r>
            <a:r>
              <a:rPr lang="en-US" altLang="ko-KR" sz="1200" dirty="0"/>
              <a:t>2 3</a:t>
            </a:r>
            <a:r>
              <a:rPr lang="ko-KR" altLang="en-US" sz="1200" dirty="0"/>
              <a:t>번을 위치시킨다</a:t>
            </a:r>
            <a:r>
              <a:rPr lang="en-US" altLang="ko-KR" sz="1200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시간이 정지되어 있음을 알려준다</a:t>
            </a:r>
            <a:r>
              <a:rPr lang="en-US" altLang="ko-KR" sz="1200" dirty="0"/>
              <a:t>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게임 종료 확인 문구를 출력해 유저의 의사를 </a:t>
            </a:r>
            <a:r>
              <a:rPr lang="en-US" altLang="ko-KR" sz="1200" dirty="0"/>
              <a:t>1</a:t>
            </a:r>
            <a:r>
              <a:rPr lang="ko-KR" altLang="en-US" sz="1200" dirty="0"/>
              <a:t>번 더 파악한다</a:t>
            </a:r>
            <a:endParaRPr lang="en-US" altLang="ko-KR" sz="12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293051-55FD-2B96-35B8-31E16098E9BC}"/>
              </a:ext>
            </a:extLst>
          </p:cNvPr>
          <p:cNvSpPr/>
          <p:nvPr/>
        </p:nvSpPr>
        <p:spPr>
          <a:xfrm>
            <a:off x="2334449" y="2282055"/>
            <a:ext cx="4051148" cy="23192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6A0DA53-BBC2-07A5-6A3C-60D419429A18}"/>
              </a:ext>
            </a:extLst>
          </p:cNvPr>
          <p:cNvSpPr/>
          <p:nvPr/>
        </p:nvSpPr>
        <p:spPr>
          <a:xfrm>
            <a:off x="3498295" y="2525967"/>
            <a:ext cx="305662" cy="30566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2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39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황록색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9050">
          <a:solidFill>
            <a:srgbClr val="FF000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ysClr val="windowText" lastClr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rgbClr val="708DEA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826</Words>
  <Application>Microsoft Office PowerPoint</Application>
  <PresentationFormat>와이드스크린</PresentationFormat>
  <Paragraphs>169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돋움</vt:lpstr>
      <vt:lpstr>맑은 고딕</vt:lpstr>
      <vt:lpstr>한컴돋움</vt:lpstr>
      <vt:lpstr>Algerian</vt:lpstr>
      <vt:lpstr>Arial</vt:lpstr>
      <vt:lpstr>Garamond</vt:lpstr>
      <vt:lpstr>Trebuchet MS</vt:lpstr>
      <vt:lpstr>Office 테마</vt:lpstr>
      <vt:lpstr>솔루나 UI 디자인</vt:lpstr>
      <vt:lpstr>작업 전 참고사항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솔루나 진행도바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w084658</dc:creator>
  <cp:lastModifiedBy>w084658</cp:lastModifiedBy>
  <cp:revision>35</cp:revision>
  <dcterms:created xsi:type="dcterms:W3CDTF">2022-08-30T04:33:08Z</dcterms:created>
  <dcterms:modified xsi:type="dcterms:W3CDTF">2022-09-21T15:40:22Z</dcterms:modified>
</cp:coreProperties>
</file>